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6" r:id="rId2"/>
    <p:sldId id="268" r:id="rId3"/>
    <p:sldId id="287" r:id="rId4"/>
    <p:sldId id="274" r:id="rId5"/>
    <p:sldId id="292" r:id="rId6"/>
    <p:sldId id="275" r:id="rId7"/>
    <p:sldId id="284" r:id="rId8"/>
    <p:sldId id="288" r:id="rId9"/>
    <p:sldId id="290" r:id="rId10"/>
    <p:sldId id="291" r:id="rId11"/>
    <p:sldId id="289" r:id="rId12"/>
    <p:sldId id="278" r:id="rId13"/>
    <p:sldId id="276" r:id="rId14"/>
    <p:sldId id="279" r:id="rId15"/>
    <p:sldId id="285" r:id="rId16"/>
    <p:sldId id="277" r:id="rId17"/>
    <p:sldId id="270"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www.usi.edu/science/southwest-indiana-stem/equipment-lending-service/reserve-items-form"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 Id="rId4" Type="http://schemas.openxmlformats.org/officeDocument/2006/relationships/hyperlink" Target="https://www.usi.edu/science/southwest-indiana-stem/usi-regional-science-olympiad"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usi.edu/science/southwest-indiana-stem/usi-regional-science-olympiad" TargetMode="External"/><Relationship Id="rId2" Type="http://schemas.openxmlformats.org/officeDocument/2006/relationships/hyperlink" Target="https://www.usi.edu/science/southwest-indiana-stem/usi-first-lego-league" TargetMode="External"/><Relationship Id="rId1" Type="http://schemas.openxmlformats.org/officeDocument/2006/relationships/hyperlink" Target="https://www.usi.edu/science/southwest-indiana-stem/tri-state-science-engineering-fair" TargetMode="External"/><Relationship Id="rId4" Type="http://schemas.openxmlformats.org/officeDocument/2006/relationships/hyperlink" Target="https://www.usi.edu/science/southwest-indiana-stem/equipment-lending-service/reserve-items-for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F76F-7D92-4BE5-A7B7-9DBBEEA4BB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12AE9-C3F0-4583-8C31-4EDF31CD760F}">
      <dgm:prSet phldrT="[Text]" custT="1"/>
      <dgm:spPr>
        <a:ln>
          <a:solidFill>
            <a:schemeClr val="accent4">
              <a:lumMod val="75000"/>
            </a:schemeClr>
          </a:solidFill>
        </a:ln>
      </dgm:spPr>
      <dgm:t>
        <a:bodyPr/>
        <a:lstStyle/>
        <a:p>
          <a:r>
            <a:rPr lang="en-US" sz="1600" dirty="0">
              <a:latin typeface="+mn-lt"/>
            </a:rPr>
            <a:t>SwISTEM Resource Center</a:t>
          </a:r>
        </a:p>
      </dgm:t>
    </dgm:pt>
    <dgm:pt modelId="{6F27C084-910B-4A56-B3B9-D0B4559FA4CB}" type="parTrans" cxnId="{3A689037-D15D-4DC8-8286-603896F66487}">
      <dgm:prSet/>
      <dgm:spPr/>
      <dgm:t>
        <a:bodyPr/>
        <a:lstStyle/>
        <a:p>
          <a:endParaRPr lang="en-US"/>
        </a:p>
      </dgm:t>
    </dgm:pt>
    <dgm:pt modelId="{60BA8DEB-2530-444E-997D-8CE653C7D677}" type="sibTrans" cxnId="{3A689037-D15D-4DC8-8286-603896F66487}">
      <dgm:prSet/>
      <dgm:spPr/>
      <dgm:t>
        <a:bodyPr/>
        <a:lstStyle/>
        <a:p>
          <a:endParaRPr lang="en-US"/>
        </a:p>
      </dgm:t>
    </dgm:pt>
    <dgm:pt modelId="{CF1AC109-91E4-4502-B41C-5BDC7D7F8A0D}">
      <dgm:prSet phldrT="[Text]" custT="1"/>
      <dgm:spPr/>
      <dgm:t>
        <a:bodyPr/>
        <a:lstStyle/>
        <a:p>
          <a:r>
            <a:rPr lang="en-US" sz="1600" dirty="0">
              <a:latin typeface="+mn-lt"/>
            </a:rPr>
            <a:t>Outreach Activities</a:t>
          </a:r>
        </a:p>
      </dgm:t>
    </dgm:pt>
    <dgm:pt modelId="{7FAEABE8-5186-4A13-90E5-18656DB0D41E}" type="parTrans" cxnId="{AD8DB9E6-2A69-47A3-A8DC-6779F625EEB5}">
      <dgm:prSet/>
      <dgm:spPr/>
      <dgm:t>
        <a:bodyPr/>
        <a:lstStyle/>
        <a:p>
          <a:endParaRPr lang="en-US"/>
        </a:p>
      </dgm:t>
    </dgm:pt>
    <dgm:pt modelId="{2346E637-D1B6-4581-8D6E-D9870EF0348A}" type="sibTrans" cxnId="{AD8DB9E6-2A69-47A3-A8DC-6779F625EEB5}">
      <dgm:prSet/>
      <dgm:spPr/>
      <dgm:t>
        <a:bodyPr/>
        <a:lstStyle/>
        <a:p>
          <a:endParaRPr lang="en-US"/>
        </a:p>
      </dgm:t>
    </dgm:pt>
    <dgm:pt modelId="{B5124CE2-7797-4C98-A76C-D3ECB3702509}">
      <dgm:prSet phldrT="[Text]" custT="1"/>
      <dgm:spPr/>
      <dgm:t>
        <a:bodyPr/>
        <a:lstStyle/>
        <a:p>
          <a:r>
            <a:rPr lang="en-US" sz="1400" dirty="0">
              <a:latin typeface="+mn-lt"/>
              <a:hlinkClick xmlns:r="http://schemas.openxmlformats.org/officeDocument/2006/relationships" r:id="rId1"/>
            </a:rPr>
            <a:t>Tri-State Science and Engineering Fair</a:t>
          </a:r>
          <a:endParaRPr lang="en-US" sz="1400" dirty="0">
            <a:latin typeface="+mn-lt"/>
          </a:endParaRPr>
        </a:p>
      </dgm:t>
    </dgm:pt>
    <dgm:pt modelId="{BF3081C7-F9EC-4BBE-AE1C-822FB424E8E0}" type="parTrans" cxnId="{DC3AE0EB-D0A3-4D51-BB20-0582480C7E29}">
      <dgm:prSet/>
      <dgm:spPr/>
      <dgm:t>
        <a:bodyPr/>
        <a:lstStyle/>
        <a:p>
          <a:endParaRPr lang="en-US"/>
        </a:p>
      </dgm:t>
    </dgm:pt>
    <dgm:pt modelId="{05492A18-1688-4C19-B9B6-848F31130225}" type="sibTrans" cxnId="{DC3AE0EB-D0A3-4D51-BB20-0582480C7E29}">
      <dgm:prSet/>
      <dgm:spPr/>
      <dgm:t>
        <a:bodyPr/>
        <a:lstStyle/>
        <a:p>
          <a:endParaRPr lang="en-US"/>
        </a:p>
      </dgm:t>
    </dgm:pt>
    <dgm:pt modelId="{6BF0F0B4-5A4B-45C4-8F80-7BADFDB19866}">
      <dgm:prSet phldrT="[Text]" custT="1"/>
      <dgm:spPr/>
      <dgm:t>
        <a:bodyPr/>
        <a:lstStyle/>
        <a:p>
          <a:r>
            <a:rPr lang="en-US" sz="1600" dirty="0">
              <a:latin typeface="+mn-lt"/>
              <a:hlinkClick xmlns:r="http://schemas.openxmlformats.org/officeDocument/2006/relationships" r:id="rId2"/>
            </a:rPr>
            <a:t>First Lego League</a:t>
          </a:r>
          <a:endParaRPr lang="en-US" sz="1600" dirty="0">
            <a:latin typeface="+mn-lt"/>
          </a:endParaRPr>
        </a:p>
      </dgm:t>
    </dgm:pt>
    <dgm:pt modelId="{BC5BA0E3-7E41-4F22-B41C-C7A179C75161}" type="parTrans" cxnId="{6952CC5F-20BB-4A1E-8272-900BA7C554FD}">
      <dgm:prSet/>
      <dgm:spPr/>
      <dgm:t>
        <a:bodyPr/>
        <a:lstStyle/>
        <a:p>
          <a:endParaRPr lang="en-US"/>
        </a:p>
      </dgm:t>
    </dgm:pt>
    <dgm:pt modelId="{A034012A-2DDB-45C8-B44B-CB5896A68408}" type="sibTrans" cxnId="{6952CC5F-20BB-4A1E-8272-900BA7C554FD}">
      <dgm:prSet/>
      <dgm:spPr/>
      <dgm:t>
        <a:bodyPr/>
        <a:lstStyle/>
        <a:p>
          <a:endParaRPr lang="en-US"/>
        </a:p>
      </dgm:t>
    </dgm:pt>
    <dgm:pt modelId="{1E60FDA8-B0C4-4A37-9741-8744AF02AA7D}">
      <dgm:prSet phldrT="[Text]" custT="1"/>
      <dgm:spPr>
        <a:ln>
          <a:solidFill>
            <a:srgbClr val="92D050"/>
          </a:solidFill>
        </a:ln>
      </dgm:spPr>
      <dgm:t>
        <a:bodyPr/>
        <a:lstStyle/>
        <a:p>
          <a:r>
            <a:rPr lang="en-US" sz="1600" dirty="0">
              <a:latin typeface="+mn-lt"/>
            </a:rPr>
            <a:t>Teacher Professional Development</a:t>
          </a:r>
        </a:p>
      </dgm:t>
    </dgm:pt>
    <dgm:pt modelId="{D065F682-1729-4C3B-9E98-8DEA10F8588F}" type="parTrans" cxnId="{4F4D0BDE-F47B-41A5-8DCC-250DE9462533}">
      <dgm:prSet/>
      <dgm:spPr/>
      <dgm:t>
        <a:bodyPr/>
        <a:lstStyle/>
        <a:p>
          <a:endParaRPr lang="en-US"/>
        </a:p>
      </dgm:t>
    </dgm:pt>
    <dgm:pt modelId="{EC3838A7-C9C6-481F-AA47-82BDFA0257EC}" type="sibTrans" cxnId="{4F4D0BDE-F47B-41A5-8DCC-250DE9462533}">
      <dgm:prSet/>
      <dgm:spPr/>
      <dgm:t>
        <a:bodyPr/>
        <a:lstStyle/>
        <a:p>
          <a:endParaRPr lang="en-US"/>
        </a:p>
      </dgm:t>
    </dgm:pt>
    <dgm:pt modelId="{8B8C88F9-4F57-4151-BAB4-6D4B01DBC3D1}">
      <dgm:prSet phldrT="[Text]" custT="1"/>
      <dgm:spPr>
        <a:ln>
          <a:solidFill>
            <a:srgbClr val="FFC000"/>
          </a:solidFill>
        </a:ln>
      </dgm:spPr>
      <dgm:t>
        <a:bodyPr/>
        <a:lstStyle/>
        <a:p>
          <a:r>
            <a:rPr lang="en-US" sz="1600" dirty="0">
              <a:latin typeface="+mn-lt"/>
              <a:hlinkClick xmlns:r="http://schemas.openxmlformats.org/officeDocument/2006/relationships" r:id="rId3"/>
            </a:rPr>
            <a:t>Equipment Lending Service</a:t>
          </a:r>
          <a:endParaRPr lang="en-US" sz="1600" dirty="0">
            <a:latin typeface="+mn-lt"/>
          </a:endParaRPr>
        </a:p>
      </dgm:t>
    </dgm:pt>
    <dgm:pt modelId="{299442E2-CB7F-408D-BA47-FE903F7E004B}" type="parTrans" cxnId="{4DF2EC3C-A5D4-41E6-95A1-9AE2A7D45182}">
      <dgm:prSet/>
      <dgm:spPr/>
      <dgm:t>
        <a:bodyPr/>
        <a:lstStyle/>
        <a:p>
          <a:endParaRPr lang="en-US"/>
        </a:p>
      </dgm:t>
    </dgm:pt>
    <dgm:pt modelId="{8C174614-1359-4302-8AC9-48DEB0C8D5E5}" type="sibTrans" cxnId="{4DF2EC3C-A5D4-41E6-95A1-9AE2A7D45182}">
      <dgm:prSet/>
      <dgm:spPr/>
      <dgm:t>
        <a:bodyPr/>
        <a:lstStyle/>
        <a:p>
          <a:endParaRPr lang="en-US"/>
        </a:p>
      </dgm:t>
    </dgm:pt>
    <dgm:pt modelId="{F779F0FF-AF2A-457C-B97C-819048D280BC}">
      <dgm:prSet phldrT="[Text]" custT="1"/>
      <dgm:spPr/>
      <dgm:t>
        <a:bodyPr/>
        <a:lstStyle/>
        <a:p>
          <a:r>
            <a:rPr lang="en-US" sz="1600" dirty="0">
              <a:latin typeface="+mn-lt"/>
              <a:hlinkClick xmlns:r="http://schemas.openxmlformats.org/officeDocument/2006/relationships" r:id="rId4"/>
            </a:rPr>
            <a:t>Science Olympiad</a:t>
          </a:r>
          <a:endParaRPr lang="en-US" sz="1600" dirty="0">
            <a:latin typeface="+mn-lt"/>
          </a:endParaRPr>
        </a:p>
      </dgm:t>
    </dgm:pt>
    <dgm:pt modelId="{99AB3E1C-5C7E-47F2-B255-30EA8D2DA6B7}" type="parTrans" cxnId="{A63F72EF-F512-41D4-8B78-35C1D295476B}">
      <dgm:prSet/>
      <dgm:spPr/>
      <dgm:t>
        <a:bodyPr/>
        <a:lstStyle/>
        <a:p>
          <a:endParaRPr lang="en-US"/>
        </a:p>
      </dgm:t>
    </dgm:pt>
    <dgm:pt modelId="{161BC168-61ED-4739-AABD-AC3F2AA229D2}" type="sibTrans" cxnId="{A63F72EF-F512-41D4-8B78-35C1D295476B}">
      <dgm:prSet/>
      <dgm:spPr/>
      <dgm:t>
        <a:bodyPr/>
        <a:lstStyle/>
        <a:p>
          <a:endParaRPr lang="en-US"/>
        </a:p>
      </dgm:t>
    </dgm:pt>
    <dgm:pt modelId="{C8808967-C252-4387-8000-D8F7E67EF668}">
      <dgm:prSet phldrT="[Text]" custT="1"/>
      <dgm:spPr>
        <a:ln>
          <a:solidFill>
            <a:srgbClr val="FFC000"/>
          </a:solidFill>
        </a:ln>
      </dgm:spPr>
      <dgm:t>
        <a:bodyPr/>
        <a:lstStyle/>
        <a:p>
          <a:r>
            <a:rPr lang="en-US" sz="1600" dirty="0">
              <a:latin typeface="+mn-lt"/>
            </a:rPr>
            <a:t>Curriculum/ Instructional Assistance</a:t>
          </a:r>
        </a:p>
      </dgm:t>
    </dgm:pt>
    <dgm:pt modelId="{1C50A678-4119-4F22-B8A5-A218073E2311}" type="parTrans" cxnId="{E5727F08-C3A9-49D3-9FEE-CBFD824C95EE}">
      <dgm:prSet/>
      <dgm:spPr/>
      <dgm:t>
        <a:bodyPr/>
        <a:lstStyle/>
        <a:p>
          <a:endParaRPr lang="en-US"/>
        </a:p>
      </dgm:t>
    </dgm:pt>
    <dgm:pt modelId="{02C2AB10-E7E5-444E-B032-CF2BCDD234AB}" type="sibTrans" cxnId="{E5727F08-C3A9-49D3-9FEE-CBFD824C95EE}">
      <dgm:prSet/>
      <dgm:spPr/>
      <dgm:t>
        <a:bodyPr/>
        <a:lstStyle/>
        <a:p>
          <a:endParaRPr lang="en-US"/>
        </a:p>
      </dgm:t>
    </dgm:pt>
    <dgm:pt modelId="{3D32473E-146E-4277-B76D-7F2AFC52B632}">
      <dgm:prSet phldrT="[Text]" custT="1"/>
      <dgm:spPr>
        <a:ln>
          <a:solidFill>
            <a:srgbClr val="FFC000"/>
          </a:solidFill>
        </a:ln>
      </dgm:spPr>
      <dgm:t>
        <a:bodyPr/>
        <a:lstStyle/>
        <a:p>
          <a:r>
            <a:rPr lang="en-US" sz="1600" dirty="0">
              <a:latin typeface="+mn-lt"/>
            </a:rPr>
            <a:t>Equipment Circulation</a:t>
          </a:r>
        </a:p>
      </dgm:t>
    </dgm:pt>
    <dgm:pt modelId="{DBFCCF02-EF68-4CE7-BB28-87504F1B91B8}" type="parTrans" cxnId="{4C0BA4E1-F144-441D-A3CA-E9B2F7120422}">
      <dgm:prSet/>
      <dgm:spPr/>
      <dgm:t>
        <a:bodyPr/>
        <a:lstStyle/>
        <a:p>
          <a:endParaRPr lang="en-US"/>
        </a:p>
      </dgm:t>
    </dgm:pt>
    <dgm:pt modelId="{D69D7C5E-9C0C-4E68-BDCA-54EC1274E11C}" type="sibTrans" cxnId="{4C0BA4E1-F144-441D-A3CA-E9B2F7120422}">
      <dgm:prSet/>
      <dgm:spPr/>
      <dgm:t>
        <a:bodyPr/>
        <a:lstStyle/>
        <a:p>
          <a:endParaRPr lang="en-US"/>
        </a:p>
      </dgm:t>
    </dgm:pt>
    <dgm:pt modelId="{EC7BE185-AD66-4394-B62D-D69D546907B6}" type="pres">
      <dgm:prSet presAssocID="{7C35F76F-7D92-4BE5-A7B7-9DBBEEA4BB0C}" presName="hierChild1" presStyleCnt="0">
        <dgm:presLayoutVars>
          <dgm:chPref val="1"/>
          <dgm:dir/>
          <dgm:animOne val="branch"/>
          <dgm:animLvl val="lvl"/>
          <dgm:resizeHandles/>
        </dgm:presLayoutVars>
      </dgm:prSet>
      <dgm:spPr/>
    </dgm:pt>
    <dgm:pt modelId="{491859E5-129B-484A-8CDA-FD303A25697A}" type="pres">
      <dgm:prSet presAssocID="{C0A12AE9-C3F0-4583-8C31-4EDF31CD760F}" presName="hierRoot1" presStyleCnt="0"/>
      <dgm:spPr/>
    </dgm:pt>
    <dgm:pt modelId="{0B839582-D169-4722-A7DF-2069C4DF2D10}" type="pres">
      <dgm:prSet presAssocID="{C0A12AE9-C3F0-4583-8C31-4EDF31CD760F}" presName="composite" presStyleCnt="0"/>
      <dgm:spPr/>
    </dgm:pt>
    <dgm:pt modelId="{B03F83B2-D0CB-4F50-B05F-F96744BBEDF7}" type="pres">
      <dgm:prSet presAssocID="{C0A12AE9-C3F0-4583-8C31-4EDF31CD760F}" presName="background" presStyleLbl="node0" presStyleIdx="0" presStyleCnt="1"/>
      <dgm:spPr>
        <a:solidFill>
          <a:schemeClr val="accent4">
            <a:lumMod val="75000"/>
          </a:schemeClr>
        </a:solidFill>
      </dgm:spPr>
    </dgm:pt>
    <dgm:pt modelId="{DDEBA9F0-F83B-44CF-88B7-7C2D6A3F810B}" type="pres">
      <dgm:prSet presAssocID="{C0A12AE9-C3F0-4583-8C31-4EDF31CD760F}" presName="text" presStyleLbl="fgAcc0" presStyleIdx="0" presStyleCnt="1" custScaleX="216849">
        <dgm:presLayoutVars>
          <dgm:chPref val="3"/>
        </dgm:presLayoutVars>
      </dgm:prSet>
      <dgm:spPr/>
    </dgm:pt>
    <dgm:pt modelId="{9F61F4BA-F062-473D-B893-DD7840CC1436}" type="pres">
      <dgm:prSet presAssocID="{C0A12AE9-C3F0-4583-8C31-4EDF31CD760F}" presName="hierChild2" presStyleCnt="0"/>
      <dgm:spPr/>
    </dgm:pt>
    <dgm:pt modelId="{C8173880-012B-4569-AB97-CA2638A9ECFA}" type="pres">
      <dgm:prSet presAssocID="{7FAEABE8-5186-4A13-90E5-18656DB0D41E}" presName="Name10" presStyleLbl="parChTrans1D2" presStyleIdx="0" presStyleCnt="3"/>
      <dgm:spPr/>
    </dgm:pt>
    <dgm:pt modelId="{B60A448E-6372-4AFA-82B8-5E1395760CF8}" type="pres">
      <dgm:prSet presAssocID="{CF1AC109-91E4-4502-B41C-5BDC7D7F8A0D}" presName="hierRoot2" presStyleCnt="0"/>
      <dgm:spPr/>
    </dgm:pt>
    <dgm:pt modelId="{277B6259-69BE-4628-8064-48DF10D2E422}" type="pres">
      <dgm:prSet presAssocID="{CF1AC109-91E4-4502-B41C-5BDC7D7F8A0D}" presName="composite2" presStyleCnt="0"/>
      <dgm:spPr/>
    </dgm:pt>
    <dgm:pt modelId="{E32980BC-DABF-4584-B5EF-F9A9B4277293}" type="pres">
      <dgm:prSet presAssocID="{CF1AC109-91E4-4502-B41C-5BDC7D7F8A0D}" presName="background2" presStyleLbl="node2" presStyleIdx="0" presStyleCnt="3"/>
      <dgm:spPr/>
    </dgm:pt>
    <dgm:pt modelId="{61D5E836-ABD5-4CA9-8094-A247E777CFFD}" type="pres">
      <dgm:prSet presAssocID="{CF1AC109-91E4-4502-B41C-5BDC7D7F8A0D}" presName="text2" presStyleLbl="fgAcc2" presStyleIdx="0" presStyleCnt="3">
        <dgm:presLayoutVars>
          <dgm:chPref val="3"/>
        </dgm:presLayoutVars>
      </dgm:prSet>
      <dgm:spPr/>
    </dgm:pt>
    <dgm:pt modelId="{E59A90AA-2036-49C6-9597-DF99FDFF6A32}" type="pres">
      <dgm:prSet presAssocID="{CF1AC109-91E4-4502-B41C-5BDC7D7F8A0D}" presName="hierChild3" presStyleCnt="0"/>
      <dgm:spPr/>
    </dgm:pt>
    <dgm:pt modelId="{2219918D-0FD4-4905-9592-776F0F206989}" type="pres">
      <dgm:prSet presAssocID="{BF3081C7-F9EC-4BBE-AE1C-822FB424E8E0}" presName="Name17" presStyleLbl="parChTrans1D3" presStyleIdx="0" presStyleCnt="5"/>
      <dgm:spPr/>
    </dgm:pt>
    <dgm:pt modelId="{128F5EAD-87F0-486B-833F-7EE8C11F7A3B}" type="pres">
      <dgm:prSet presAssocID="{B5124CE2-7797-4C98-A76C-D3ECB3702509}" presName="hierRoot3" presStyleCnt="0"/>
      <dgm:spPr/>
    </dgm:pt>
    <dgm:pt modelId="{F81CDD5F-4651-4BDE-8FF6-63D426D5BE28}" type="pres">
      <dgm:prSet presAssocID="{B5124CE2-7797-4C98-A76C-D3ECB3702509}" presName="composite3" presStyleCnt="0"/>
      <dgm:spPr/>
    </dgm:pt>
    <dgm:pt modelId="{071A8259-E7A9-40AF-BAAA-3AE63A053ED7}" type="pres">
      <dgm:prSet presAssocID="{B5124CE2-7797-4C98-A76C-D3ECB3702509}" presName="background3" presStyleLbl="node3" presStyleIdx="0" presStyleCnt="5"/>
      <dgm:spPr/>
    </dgm:pt>
    <dgm:pt modelId="{2B82C06D-649F-41AF-BD37-6F6692A2A208}" type="pres">
      <dgm:prSet presAssocID="{B5124CE2-7797-4C98-A76C-D3ECB3702509}" presName="text3" presStyleLbl="fgAcc3" presStyleIdx="0" presStyleCnt="5">
        <dgm:presLayoutVars>
          <dgm:chPref val="3"/>
        </dgm:presLayoutVars>
      </dgm:prSet>
      <dgm:spPr/>
    </dgm:pt>
    <dgm:pt modelId="{523642A7-EC79-4832-8521-90889C90C9AB}" type="pres">
      <dgm:prSet presAssocID="{B5124CE2-7797-4C98-A76C-D3ECB3702509}" presName="hierChild4" presStyleCnt="0"/>
      <dgm:spPr/>
    </dgm:pt>
    <dgm:pt modelId="{FAC05C3B-6599-4601-99C7-154F7C556F5F}" type="pres">
      <dgm:prSet presAssocID="{BC5BA0E3-7E41-4F22-B41C-C7A179C75161}" presName="Name17" presStyleLbl="parChTrans1D3" presStyleIdx="1" presStyleCnt="5"/>
      <dgm:spPr/>
    </dgm:pt>
    <dgm:pt modelId="{62A58CC5-0C64-414B-B036-F71BD1A24DD2}" type="pres">
      <dgm:prSet presAssocID="{6BF0F0B4-5A4B-45C4-8F80-7BADFDB19866}" presName="hierRoot3" presStyleCnt="0"/>
      <dgm:spPr/>
    </dgm:pt>
    <dgm:pt modelId="{06FB5B91-377F-4624-ACD9-F9A840849514}" type="pres">
      <dgm:prSet presAssocID="{6BF0F0B4-5A4B-45C4-8F80-7BADFDB19866}" presName="composite3" presStyleCnt="0"/>
      <dgm:spPr/>
    </dgm:pt>
    <dgm:pt modelId="{07BA10A4-D15F-45EB-B587-5420FAFEC40B}" type="pres">
      <dgm:prSet presAssocID="{6BF0F0B4-5A4B-45C4-8F80-7BADFDB19866}" presName="background3" presStyleLbl="node3" presStyleIdx="1" presStyleCnt="5"/>
      <dgm:spPr/>
    </dgm:pt>
    <dgm:pt modelId="{6C0A31C1-39D8-4B4F-AD21-3B96FB1D7A13}" type="pres">
      <dgm:prSet presAssocID="{6BF0F0B4-5A4B-45C4-8F80-7BADFDB19866}" presName="text3" presStyleLbl="fgAcc3" presStyleIdx="1" presStyleCnt="5">
        <dgm:presLayoutVars>
          <dgm:chPref val="3"/>
        </dgm:presLayoutVars>
      </dgm:prSet>
      <dgm:spPr/>
    </dgm:pt>
    <dgm:pt modelId="{476FF209-E5D7-4249-A6E9-7CE3D1D11EAF}" type="pres">
      <dgm:prSet presAssocID="{6BF0F0B4-5A4B-45C4-8F80-7BADFDB19866}" presName="hierChild4" presStyleCnt="0"/>
      <dgm:spPr/>
    </dgm:pt>
    <dgm:pt modelId="{DA4AEE7C-44A6-4B93-A4BB-A4DF16F77D09}" type="pres">
      <dgm:prSet presAssocID="{99AB3E1C-5C7E-47F2-B255-30EA8D2DA6B7}" presName="Name17" presStyleLbl="parChTrans1D3" presStyleIdx="2" presStyleCnt="5"/>
      <dgm:spPr/>
    </dgm:pt>
    <dgm:pt modelId="{99A65CFB-8626-43A4-B516-D235728BB978}" type="pres">
      <dgm:prSet presAssocID="{F779F0FF-AF2A-457C-B97C-819048D280BC}" presName="hierRoot3" presStyleCnt="0"/>
      <dgm:spPr/>
    </dgm:pt>
    <dgm:pt modelId="{8996FC30-018B-4DCE-A0DF-3DF33EDB0DF0}" type="pres">
      <dgm:prSet presAssocID="{F779F0FF-AF2A-457C-B97C-819048D280BC}" presName="composite3" presStyleCnt="0"/>
      <dgm:spPr/>
    </dgm:pt>
    <dgm:pt modelId="{8698ED58-6234-43E2-9858-87E2185546F8}" type="pres">
      <dgm:prSet presAssocID="{F779F0FF-AF2A-457C-B97C-819048D280BC}" presName="background3" presStyleLbl="node3" presStyleIdx="2" presStyleCnt="5"/>
      <dgm:spPr/>
    </dgm:pt>
    <dgm:pt modelId="{84580888-969F-4003-A274-26EB3EF1D07F}" type="pres">
      <dgm:prSet presAssocID="{F779F0FF-AF2A-457C-B97C-819048D280BC}" presName="text3" presStyleLbl="fgAcc3" presStyleIdx="2" presStyleCnt="5">
        <dgm:presLayoutVars>
          <dgm:chPref val="3"/>
        </dgm:presLayoutVars>
      </dgm:prSet>
      <dgm:spPr/>
    </dgm:pt>
    <dgm:pt modelId="{CF8F448E-71B6-4529-BC2D-1A13C52D4E7D}" type="pres">
      <dgm:prSet presAssocID="{F779F0FF-AF2A-457C-B97C-819048D280BC}" presName="hierChild4" presStyleCnt="0"/>
      <dgm:spPr/>
    </dgm:pt>
    <dgm:pt modelId="{AE70C58D-CC72-40E8-B5CB-0003FD90A7CD}" type="pres">
      <dgm:prSet presAssocID="{D065F682-1729-4C3B-9E98-8DEA10F8588F}" presName="Name10" presStyleLbl="parChTrans1D2" presStyleIdx="1" presStyleCnt="3"/>
      <dgm:spPr/>
    </dgm:pt>
    <dgm:pt modelId="{C718BA53-0B1B-4C02-9B02-B085AF1612ED}" type="pres">
      <dgm:prSet presAssocID="{1E60FDA8-B0C4-4A37-9741-8744AF02AA7D}" presName="hierRoot2" presStyleCnt="0"/>
      <dgm:spPr/>
    </dgm:pt>
    <dgm:pt modelId="{A7A7CAB5-77AE-4419-B750-66449BACD119}" type="pres">
      <dgm:prSet presAssocID="{1E60FDA8-B0C4-4A37-9741-8744AF02AA7D}" presName="composite2" presStyleCnt="0"/>
      <dgm:spPr/>
    </dgm:pt>
    <dgm:pt modelId="{D9777D63-093D-4880-B8CA-B06673B0EF5F}" type="pres">
      <dgm:prSet presAssocID="{1E60FDA8-B0C4-4A37-9741-8744AF02AA7D}" presName="background2" presStyleLbl="node2" presStyleIdx="1" presStyleCnt="3"/>
      <dgm:spPr>
        <a:solidFill>
          <a:srgbClr val="92D050"/>
        </a:solidFill>
      </dgm:spPr>
    </dgm:pt>
    <dgm:pt modelId="{93D7D13B-C558-4A8A-9310-545977B69049}" type="pres">
      <dgm:prSet presAssocID="{1E60FDA8-B0C4-4A37-9741-8744AF02AA7D}" presName="text2" presStyleLbl="fgAcc2" presStyleIdx="1" presStyleCnt="3" custScaleX="142186">
        <dgm:presLayoutVars>
          <dgm:chPref val="3"/>
        </dgm:presLayoutVars>
      </dgm:prSet>
      <dgm:spPr/>
    </dgm:pt>
    <dgm:pt modelId="{5598E232-362F-4244-B6B7-352B84C77746}" type="pres">
      <dgm:prSet presAssocID="{1E60FDA8-B0C4-4A37-9741-8744AF02AA7D}" presName="hierChild3" presStyleCnt="0"/>
      <dgm:spPr/>
    </dgm:pt>
    <dgm:pt modelId="{0E76D052-FB03-4D1E-8041-D11FC90272DA}" type="pres">
      <dgm:prSet presAssocID="{299442E2-CB7F-408D-BA47-FE903F7E004B}" presName="Name10" presStyleLbl="parChTrans1D2" presStyleIdx="2" presStyleCnt="3"/>
      <dgm:spPr/>
    </dgm:pt>
    <dgm:pt modelId="{8B7E7452-1AE4-46C1-B403-80640AA84965}" type="pres">
      <dgm:prSet presAssocID="{8B8C88F9-4F57-4151-BAB4-6D4B01DBC3D1}" presName="hierRoot2" presStyleCnt="0"/>
      <dgm:spPr/>
    </dgm:pt>
    <dgm:pt modelId="{2C693C31-FB77-470B-B6DF-30993078408E}" type="pres">
      <dgm:prSet presAssocID="{8B8C88F9-4F57-4151-BAB4-6D4B01DBC3D1}" presName="composite2" presStyleCnt="0"/>
      <dgm:spPr/>
    </dgm:pt>
    <dgm:pt modelId="{91AEDECE-48DE-426B-83A8-90CD1561570F}" type="pres">
      <dgm:prSet presAssocID="{8B8C88F9-4F57-4151-BAB4-6D4B01DBC3D1}" presName="background2" presStyleLbl="node2" presStyleIdx="2" presStyleCnt="3"/>
      <dgm:spPr>
        <a:solidFill>
          <a:srgbClr val="FFC000"/>
        </a:solidFill>
      </dgm:spPr>
    </dgm:pt>
    <dgm:pt modelId="{46277F0E-11AE-4504-9749-13866CBBA602}" type="pres">
      <dgm:prSet presAssocID="{8B8C88F9-4F57-4151-BAB4-6D4B01DBC3D1}" presName="text2" presStyleLbl="fgAcc2" presStyleIdx="2" presStyleCnt="3">
        <dgm:presLayoutVars>
          <dgm:chPref val="3"/>
        </dgm:presLayoutVars>
      </dgm:prSet>
      <dgm:spPr/>
    </dgm:pt>
    <dgm:pt modelId="{4C3F14C7-8AE1-4500-A8A0-D1BC8EFE4C5C}" type="pres">
      <dgm:prSet presAssocID="{8B8C88F9-4F57-4151-BAB4-6D4B01DBC3D1}" presName="hierChild3" presStyleCnt="0"/>
      <dgm:spPr/>
    </dgm:pt>
    <dgm:pt modelId="{5D394BFB-0551-45BC-A37A-7FECDB98C8A9}" type="pres">
      <dgm:prSet presAssocID="{1C50A678-4119-4F22-B8A5-A218073E2311}" presName="Name17" presStyleLbl="parChTrans1D3" presStyleIdx="3" presStyleCnt="5"/>
      <dgm:spPr/>
    </dgm:pt>
    <dgm:pt modelId="{1C57BCF5-F47E-473B-881D-97A70F971011}" type="pres">
      <dgm:prSet presAssocID="{C8808967-C252-4387-8000-D8F7E67EF668}" presName="hierRoot3" presStyleCnt="0"/>
      <dgm:spPr/>
    </dgm:pt>
    <dgm:pt modelId="{4BE2234C-CF12-40C4-A78B-1B395DF9FFA3}" type="pres">
      <dgm:prSet presAssocID="{C8808967-C252-4387-8000-D8F7E67EF668}" presName="composite3" presStyleCnt="0"/>
      <dgm:spPr/>
    </dgm:pt>
    <dgm:pt modelId="{FFD2BF8C-3D36-42EF-A5FB-A2675F96AAC0}" type="pres">
      <dgm:prSet presAssocID="{C8808967-C252-4387-8000-D8F7E67EF668}" presName="background3" presStyleLbl="node3" presStyleIdx="3" presStyleCnt="5"/>
      <dgm:spPr>
        <a:solidFill>
          <a:srgbClr val="FFC000"/>
        </a:solidFill>
      </dgm:spPr>
    </dgm:pt>
    <dgm:pt modelId="{9FD66C80-F08E-4167-9A28-D3F6676E7715}" type="pres">
      <dgm:prSet presAssocID="{C8808967-C252-4387-8000-D8F7E67EF668}" presName="text3" presStyleLbl="fgAcc3" presStyleIdx="3" presStyleCnt="5" custScaleX="114911">
        <dgm:presLayoutVars>
          <dgm:chPref val="3"/>
        </dgm:presLayoutVars>
      </dgm:prSet>
      <dgm:spPr/>
    </dgm:pt>
    <dgm:pt modelId="{7D757539-9A32-46E5-86B8-993011058C87}" type="pres">
      <dgm:prSet presAssocID="{C8808967-C252-4387-8000-D8F7E67EF668}" presName="hierChild4" presStyleCnt="0"/>
      <dgm:spPr/>
    </dgm:pt>
    <dgm:pt modelId="{E64C3081-D01B-4A66-A0C3-613E064CD831}" type="pres">
      <dgm:prSet presAssocID="{DBFCCF02-EF68-4CE7-BB28-87504F1B91B8}" presName="Name17" presStyleLbl="parChTrans1D3" presStyleIdx="4" presStyleCnt="5"/>
      <dgm:spPr/>
    </dgm:pt>
    <dgm:pt modelId="{D8DC79D9-9750-4BD8-81B3-C15DFDB3A88E}" type="pres">
      <dgm:prSet presAssocID="{3D32473E-146E-4277-B76D-7F2AFC52B632}" presName="hierRoot3" presStyleCnt="0"/>
      <dgm:spPr/>
    </dgm:pt>
    <dgm:pt modelId="{E1F56EB1-14DC-412D-9A92-C31208E49B17}" type="pres">
      <dgm:prSet presAssocID="{3D32473E-146E-4277-B76D-7F2AFC52B632}" presName="composite3" presStyleCnt="0"/>
      <dgm:spPr/>
    </dgm:pt>
    <dgm:pt modelId="{E01C2928-20E4-4100-9ACA-781003A3390B}" type="pres">
      <dgm:prSet presAssocID="{3D32473E-146E-4277-B76D-7F2AFC52B632}" presName="background3" presStyleLbl="node3" presStyleIdx="4" presStyleCnt="5"/>
      <dgm:spPr>
        <a:solidFill>
          <a:srgbClr val="FFC000"/>
        </a:solidFill>
      </dgm:spPr>
    </dgm:pt>
    <dgm:pt modelId="{6F0B673B-C05F-4756-BA5D-108FDA7144C8}" type="pres">
      <dgm:prSet presAssocID="{3D32473E-146E-4277-B76D-7F2AFC52B632}" presName="text3" presStyleLbl="fgAcc3" presStyleIdx="4" presStyleCnt="5">
        <dgm:presLayoutVars>
          <dgm:chPref val="3"/>
        </dgm:presLayoutVars>
      </dgm:prSet>
      <dgm:spPr/>
    </dgm:pt>
    <dgm:pt modelId="{412FB37E-38D3-4658-861E-71E9D4D3FF6B}" type="pres">
      <dgm:prSet presAssocID="{3D32473E-146E-4277-B76D-7F2AFC52B632}" presName="hierChild4" presStyleCnt="0"/>
      <dgm:spPr/>
    </dgm:pt>
  </dgm:ptLst>
  <dgm:cxnLst>
    <dgm:cxn modelId="{8354ED01-20C2-4BF4-A481-7E1129D7D597}" type="presOf" srcId="{7FAEABE8-5186-4A13-90E5-18656DB0D41E}" destId="{C8173880-012B-4569-AB97-CA2638A9ECFA}" srcOrd="0" destOrd="0" presId="urn:microsoft.com/office/officeart/2005/8/layout/hierarchy1"/>
    <dgm:cxn modelId="{E5727F08-C3A9-49D3-9FEE-CBFD824C95EE}" srcId="{8B8C88F9-4F57-4151-BAB4-6D4B01DBC3D1}" destId="{C8808967-C252-4387-8000-D8F7E67EF668}" srcOrd="0" destOrd="0" parTransId="{1C50A678-4119-4F22-B8A5-A218073E2311}" sibTransId="{02C2AB10-E7E5-444E-B032-CF2BCDD234AB}"/>
    <dgm:cxn modelId="{89FCF11D-80EF-4A85-8835-6B3788886368}" type="presOf" srcId="{D065F682-1729-4C3B-9E98-8DEA10F8588F}" destId="{AE70C58D-CC72-40E8-B5CB-0003FD90A7CD}" srcOrd="0" destOrd="0" presId="urn:microsoft.com/office/officeart/2005/8/layout/hierarchy1"/>
    <dgm:cxn modelId="{99C6F91D-D74F-4BEF-91B8-929581530B52}" type="presOf" srcId="{BF3081C7-F9EC-4BBE-AE1C-822FB424E8E0}" destId="{2219918D-0FD4-4905-9592-776F0F206989}" srcOrd="0" destOrd="0" presId="urn:microsoft.com/office/officeart/2005/8/layout/hierarchy1"/>
    <dgm:cxn modelId="{1B8C2B1F-0984-4501-AFA8-5FC3ADC5CB7F}" type="presOf" srcId="{6BF0F0B4-5A4B-45C4-8F80-7BADFDB19866}" destId="{6C0A31C1-39D8-4B4F-AD21-3B96FB1D7A13}" srcOrd="0" destOrd="0" presId="urn:microsoft.com/office/officeart/2005/8/layout/hierarchy1"/>
    <dgm:cxn modelId="{3A689037-D15D-4DC8-8286-603896F66487}" srcId="{7C35F76F-7D92-4BE5-A7B7-9DBBEEA4BB0C}" destId="{C0A12AE9-C3F0-4583-8C31-4EDF31CD760F}" srcOrd="0" destOrd="0" parTransId="{6F27C084-910B-4A56-B3B9-D0B4559FA4CB}" sibTransId="{60BA8DEB-2530-444E-997D-8CE653C7D677}"/>
    <dgm:cxn modelId="{4DF2EC3C-A5D4-41E6-95A1-9AE2A7D45182}" srcId="{C0A12AE9-C3F0-4583-8C31-4EDF31CD760F}" destId="{8B8C88F9-4F57-4151-BAB4-6D4B01DBC3D1}" srcOrd="2" destOrd="0" parTransId="{299442E2-CB7F-408D-BA47-FE903F7E004B}" sibTransId="{8C174614-1359-4302-8AC9-48DEB0C8D5E5}"/>
    <dgm:cxn modelId="{B38C265D-EFD8-4F41-A1E3-57458816B977}" type="presOf" srcId="{1E60FDA8-B0C4-4A37-9741-8744AF02AA7D}" destId="{93D7D13B-C558-4A8A-9310-545977B69049}" srcOrd="0" destOrd="0" presId="urn:microsoft.com/office/officeart/2005/8/layout/hierarchy1"/>
    <dgm:cxn modelId="{B825D25E-97A3-46DC-A3D5-75C52063D394}" type="presOf" srcId="{BC5BA0E3-7E41-4F22-B41C-C7A179C75161}" destId="{FAC05C3B-6599-4601-99C7-154F7C556F5F}" srcOrd="0" destOrd="0" presId="urn:microsoft.com/office/officeart/2005/8/layout/hierarchy1"/>
    <dgm:cxn modelId="{6952CC5F-20BB-4A1E-8272-900BA7C554FD}" srcId="{CF1AC109-91E4-4502-B41C-5BDC7D7F8A0D}" destId="{6BF0F0B4-5A4B-45C4-8F80-7BADFDB19866}" srcOrd="1" destOrd="0" parTransId="{BC5BA0E3-7E41-4F22-B41C-C7A179C75161}" sibTransId="{A034012A-2DDB-45C8-B44B-CB5896A68408}"/>
    <dgm:cxn modelId="{B273F24B-3742-41BC-8632-FC3B01ACE2E1}" type="presOf" srcId="{99AB3E1C-5C7E-47F2-B255-30EA8D2DA6B7}" destId="{DA4AEE7C-44A6-4B93-A4BB-A4DF16F77D09}" srcOrd="0" destOrd="0" presId="urn:microsoft.com/office/officeart/2005/8/layout/hierarchy1"/>
    <dgm:cxn modelId="{7089A44E-89B2-4BDD-8E0E-29EF559CE1DA}" type="presOf" srcId="{3D32473E-146E-4277-B76D-7F2AFC52B632}" destId="{6F0B673B-C05F-4756-BA5D-108FDA7144C8}" srcOrd="0" destOrd="0" presId="urn:microsoft.com/office/officeart/2005/8/layout/hierarchy1"/>
    <dgm:cxn modelId="{4A88557F-3D79-4AB5-8265-51C203D61D50}" type="presOf" srcId="{1C50A678-4119-4F22-B8A5-A218073E2311}" destId="{5D394BFB-0551-45BC-A37A-7FECDB98C8A9}" srcOrd="0" destOrd="0" presId="urn:microsoft.com/office/officeart/2005/8/layout/hierarchy1"/>
    <dgm:cxn modelId="{B356CD84-1F0D-4948-8D7E-A403106D4BEF}" type="presOf" srcId="{C8808967-C252-4387-8000-D8F7E67EF668}" destId="{9FD66C80-F08E-4167-9A28-D3F6676E7715}" srcOrd="0" destOrd="0" presId="urn:microsoft.com/office/officeart/2005/8/layout/hierarchy1"/>
    <dgm:cxn modelId="{CD077C90-AFDE-4491-9530-1535FA5ED286}" type="presOf" srcId="{8B8C88F9-4F57-4151-BAB4-6D4B01DBC3D1}" destId="{46277F0E-11AE-4504-9749-13866CBBA602}" srcOrd="0" destOrd="0" presId="urn:microsoft.com/office/officeart/2005/8/layout/hierarchy1"/>
    <dgm:cxn modelId="{890F30A1-9CE4-44F0-91F9-2E2C2D3D6657}" type="presOf" srcId="{B5124CE2-7797-4C98-A76C-D3ECB3702509}" destId="{2B82C06D-649F-41AF-BD37-6F6692A2A208}" srcOrd="0" destOrd="0" presId="urn:microsoft.com/office/officeart/2005/8/layout/hierarchy1"/>
    <dgm:cxn modelId="{9DE04DCE-F60F-4267-B312-58FE98C559C9}" type="presOf" srcId="{7C35F76F-7D92-4BE5-A7B7-9DBBEEA4BB0C}" destId="{EC7BE185-AD66-4394-B62D-D69D546907B6}" srcOrd="0" destOrd="0" presId="urn:microsoft.com/office/officeart/2005/8/layout/hierarchy1"/>
    <dgm:cxn modelId="{4F4D0BDE-F47B-41A5-8DCC-250DE9462533}" srcId="{C0A12AE9-C3F0-4583-8C31-4EDF31CD760F}" destId="{1E60FDA8-B0C4-4A37-9741-8744AF02AA7D}" srcOrd="1" destOrd="0" parTransId="{D065F682-1729-4C3B-9E98-8DEA10F8588F}" sibTransId="{EC3838A7-C9C6-481F-AA47-82BDFA0257EC}"/>
    <dgm:cxn modelId="{4C0BA4E1-F144-441D-A3CA-E9B2F7120422}" srcId="{8B8C88F9-4F57-4151-BAB4-6D4B01DBC3D1}" destId="{3D32473E-146E-4277-B76D-7F2AFC52B632}" srcOrd="1" destOrd="0" parTransId="{DBFCCF02-EF68-4CE7-BB28-87504F1B91B8}" sibTransId="{D69D7C5E-9C0C-4E68-BDCA-54EC1274E11C}"/>
    <dgm:cxn modelId="{1EBEC7E4-5D19-4CF7-A5D1-551289997F1C}" type="presOf" srcId="{F779F0FF-AF2A-457C-B97C-819048D280BC}" destId="{84580888-969F-4003-A274-26EB3EF1D07F}" srcOrd="0" destOrd="0" presId="urn:microsoft.com/office/officeart/2005/8/layout/hierarchy1"/>
    <dgm:cxn modelId="{AD8DB9E6-2A69-47A3-A8DC-6779F625EEB5}" srcId="{C0A12AE9-C3F0-4583-8C31-4EDF31CD760F}" destId="{CF1AC109-91E4-4502-B41C-5BDC7D7F8A0D}" srcOrd="0" destOrd="0" parTransId="{7FAEABE8-5186-4A13-90E5-18656DB0D41E}" sibTransId="{2346E637-D1B6-4581-8D6E-D9870EF0348A}"/>
    <dgm:cxn modelId="{356EBBE8-6695-43A4-8C80-2D1D290BA933}" type="presOf" srcId="{C0A12AE9-C3F0-4583-8C31-4EDF31CD760F}" destId="{DDEBA9F0-F83B-44CF-88B7-7C2D6A3F810B}" srcOrd="0" destOrd="0" presId="urn:microsoft.com/office/officeart/2005/8/layout/hierarchy1"/>
    <dgm:cxn modelId="{DC3AE0EB-D0A3-4D51-BB20-0582480C7E29}" srcId="{CF1AC109-91E4-4502-B41C-5BDC7D7F8A0D}" destId="{B5124CE2-7797-4C98-A76C-D3ECB3702509}" srcOrd="0" destOrd="0" parTransId="{BF3081C7-F9EC-4BBE-AE1C-822FB424E8E0}" sibTransId="{05492A18-1688-4C19-B9B6-848F31130225}"/>
    <dgm:cxn modelId="{4A000DED-2700-4D42-A521-BF581CDB665F}" type="presOf" srcId="{299442E2-CB7F-408D-BA47-FE903F7E004B}" destId="{0E76D052-FB03-4D1E-8041-D11FC90272DA}" srcOrd="0" destOrd="0" presId="urn:microsoft.com/office/officeart/2005/8/layout/hierarchy1"/>
    <dgm:cxn modelId="{A63F72EF-F512-41D4-8B78-35C1D295476B}" srcId="{CF1AC109-91E4-4502-B41C-5BDC7D7F8A0D}" destId="{F779F0FF-AF2A-457C-B97C-819048D280BC}" srcOrd="2" destOrd="0" parTransId="{99AB3E1C-5C7E-47F2-B255-30EA8D2DA6B7}" sibTransId="{161BC168-61ED-4739-AABD-AC3F2AA229D2}"/>
    <dgm:cxn modelId="{D8A83EF2-C884-4243-8E1E-A9F7D329C7D3}" type="presOf" srcId="{DBFCCF02-EF68-4CE7-BB28-87504F1B91B8}" destId="{E64C3081-D01B-4A66-A0C3-613E064CD831}" srcOrd="0" destOrd="0" presId="urn:microsoft.com/office/officeart/2005/8/layout/hierarchy1"/>
    <dgm:cxn modelId="{8096A2FE-1C1D-42D8-9E80-574BA1485FA0}" type="presOf" srcId="{CF1AC109-91E4-4502-B41C-5BDC7D7F8A0D}" destId="{61D5E836-ABD5-4CA9-8094-A247E777CFFD}" srcOrd="0" destOrd="0" presId="urn:microsoft.com/office/officeart/2005/8/layout/hierarchy1"/>
    <dgm:cxn modelId="{8C7DE9B7-53FE-4DB9-BF0A-14B3613F3548}" type="presParOf" srcId="{EC7BE185-AD66-4394-B62D-D69D546907B6}" destId="{491859E5-129B-484A-8CDA-FD303A25697A}" srcOrd="0" destOrd="0" presId="urn:microsoft.com/office/officeart/2005/8/layout/hierarchy1"/>
    <dgm:cxn modelId="{94207927-76BD-466E-86C8-E0A509841A20}" type="presParOf" srcId="{491859E5-129B-484A-8CDA-FD303A25697A}" destId="{0B839582-D169-4722-A7DF-2069C4DF2D10}" srcOrd="0" destOrd="0" presId="urn:microsoft.com/office/officeart/2005/8/layout/hierarchy1"/>
    <dgm:cxn modelId="{AED32445-50CF-4D36-84B8-21663C3EF026}" type="presParOf" srcId="{0B839582-D169-4722-A7DF-2069C4DF2D10}" destId="{B03F83B2-D0CB-4F50-B05F-F96744BBEDF7}" srcOrd="0" destOrd="0" presId="urn:microsoft.com/office/officeart/2005/8/layout/hierarchy1"/>
    <dgm:cxn modelId="{6DA1B004-1A80-440B-BA74-E5D9F3277141}" type="presParOf" srcId="{0B839582-D169-4722-A7DF-2069C4DF2D10}" destId="{DDEBA9F0-F83B-44CF-88B7-7C2D6A3F810B}" srcOrd="1" destOrd="0" presId="urn:microsoft.com/office/officeart/2005/8/layout/hierarchy1"/>
    <dgm:cxn modelId="{1E4A49B2-0310-47C9-A02D-2DF0671142CD}" type="presParOf" srcId="{491859E5-129B-484A-8CDA-FD303A25697A}" destId="{9F61F4BA-F062-473D-B893-DD7840CC1436}" srcOrd="1" destOrd="0" presId="urn:microsoft.com/office/officeart/2005/8/layout/hierarchy1"/>
    <dgm:cxn modelId="{912318BC-797C-40ED-822C-5A7A588CF713}" type="presParOf" srcId="{9F61F4BA-F062-473D-B893-DD7840CC1436}" destId="{C8173880-012B-4569-AB97-CA2638A9ECFA}" srcOrd="0" destOrd="0" presId="urn:microsoft.com/office/officeart/2005/8/layout/hierarchy1"/>
    <dgm:cxn modelId="{1D47CF7E-2D51-44FE-96CE-3C3EDA201863}" type="presParOf" srcId="{9F61F4BA-F062-473D-B893-DD7840CC1436}" destId="{B60A448E-6372-4AFA-82B8-5E1395760CF8}" srcOrd="1" destOrd="0" presId="urn:microsoft.com/office/officeart/2005/8/layout/hierarchy1"/>
    <dgm:cxn modelId="{F6967349-3FEB-4FE5-A82A-7555FDFF7C5A}" type="presParOf" srcId="{B60A448E-6372-4AFA-82B8-5E1395760CF8}" destId="{277B6259-69BE-4628-8064-48DF10D2E422}" srcOrd="0" destOrd="0" presId="urn:microsoft.com/office/officeart/2005/8/layout/hierarchy1"/>
    <dgm:cxn modelId="{A8C1E63E-011C-42A6-8028-0E45F7A9141E}" type="presParOf" srcId="{277B6259-69BE-4628-8064-48DF10D2E422}" destId="{E32980BC-DABF-4584-B5EF-F9A9B4277293}" srcOrd="0" destOrd="0" presId="urn:microsoft.com/office/officeart/2005/8/layout/hierarchy1"/>
    <dgm:cxn modelId="{B92B597E-9057-4AA9-AF0E-2F171DEFDFB2}" type="presParOf" srcId="{277B6259-69BE-4628-8064-48DF10D2E422}" destId="{61D5E836-ABD5-4CA9-8094-A247E777CFFD}" srcOrd="1" destOrd="0" presId="urn:microsoft.com/office/officeart/2005/8/layout/hierarchy1"/>
    <dgm:cxn modelId="{4622BD5F-F768-4AD1-A021-1C21A8E46534}" type="presParOf" srcId="{B60A448E-6372-4AFA-82B8-5E1395760CF8}" destId="{E59A90AA-2036-49C6-9597-DF99FDFF6A32}" srcOrd="1" destOrd="0" presId="urn:microsoft.com/office/officeart/2005/8/layout/hierarchy1"/>
    <dgm:cxn modelId="{1A718389-030E-44B6-9764-42D480E50660}" type="presParOf" srcId="{E59A90AA-2036-49C6-9597-DF99FDFF6A32}" destId="{2219918D-0FD4-4905-9592-776F0F206989}" srcOrd="0" destOrd="0" presId="urn:microsoft.com/office/officeart/2005/8/layout/hierarchy1"/>
    <dgm:cxn modelId="{8A376F48-8007-482D-89AC-E742D1623451}" type="presParOf" srcId="{E59A90AA-2036-49C6-9597-DF99FDFF6A32}" destId="{128F5EAD-87F0-486B-833F-7EE8C11F7A3B}" srcOrd="1" destOrd="0" presId="urn:microsoft.com/office/officeart/2005/8/layout/hierarchy1"/>
    <dgm:cxn modelId="{86F2193C-61E7-42F1-BF4F-E54F54F2B2F0}" type="presParOf" srcId="{128F5EAD-87F0-486B-833F-7EE8C11F7A3B}" destId="{F81CDD5F-4651-4BDE-8FF6-63D426D5BE28}" srcOrd="0" destOrd="0" presId="urn:microsoft.com/office/officeart/2005/8/layout/hierarchy1"/>
    <dgm:cxn modelId="{A5AFDF52-47C8-426B-B01D-F7DB0114FDF8}" type="presParOf" srcId="{F81CDD5F-4651-4BDE-8FF6-63D426D5BE28}" destId="{071A8259-E7A9-40AF-BAAA-3AE63A053ED7}" srcOrd="0" destOrd="0" presId="urn:microsoft.com/office/officeart/2005/8/layout/hierarchy1"/>
    <dgm:cxn modelId="{F7D4CC67-AEEE-4527-9F2A-35B5DCC4D5E5}" type="presParOf" srcId="{F81CDD5F-4651-4BDE-8FF6-63D426D5BE28}" destId="{2B82C06D-649F-41AF-BD37-6F6692A2A208}" srcOrd="1" destOrd="0" presId="urn:microsoft.com/office/officeart/2005/8/layout/hierarchy1"/>
    <dgm:cxn modelId="{5697C2F0-271C-41DB-B8D0-9DCE0DD2B691}" type="presParOf" srcId="{128F5EAD-87F0-486B-833F-7EE8C11F7A3B}" destId="{523642A7-EC79-4832-8521-90889C90C9AB}" srcOrd="1" destOrd="0" presId="urn:microsoft.com/office/officeart/2005/8/layout/hierarchy1"/>
    <dgm:cxn modelId="{F42D4E17-1141-45C9-88EB-376CD05608E4}" type="presParOf" srcId="{E59A90AA-2036-49C6-9597-DF99FDFF6A32}" destId="{FAC05C3B-6599-4601-99C7-154F7C556F5F}" srcOrd="2" destOrd="0" presId="urn:microsoft.com/office/officeart/2005/8/layout/hierarchy1"/>
    <dgm:cxn modelId="{5EF38FB5-C57A-432E-8A8C-A9739D7E8D22}" type="presParOf" srcId="{E59A90AA-2036-49C6-9597-DF99FDFF6A32}" destId="{62A58CC5-0C64-414B-B036-F71BD1A24DD2}" srcOrd="3" destOrd="0" presId="urn:microsoft.com/office/officeart/2005/8/layout/hierarchy1"/>
    <dgm:cxn modelId="{029B619E-CB19-472E-8D91-9BC9A9F335D6}" type="presParOf" srcId="{62A58CC5-0C64-414B-B036-F71BD1A24DD2}" destId="{06FB5B91-377F-4624-ACD9-F9A840849514}" srcOrd="0" destOrd="0" presId="urn:microsoft.com/office/officeart/2005/8/layout/hierarchy1"/>
    <dgm:cxn modelId="{18F673A3-F165-4EE3-A431-B744AC922154}" type="presParOf" srcId="{06FB5B91-377F-4624-ACD9-F9A840849514}" destId="{07BA10A4-D15F-45EB-B587-5420FAFEC40B}" srcOrd="0" destOrd="0" presId="urn:microsoft.com/office/officeart/2005/8/layout/hierarchy1"/>
    <dgm:cxn modelId="{AD08625D-2CE9-4D19-8179-236DBD21059A}" type="presParOf" srcId="{06FB5B91-377F-4624-ACD9-F9A840849514}" destId="{6C0A31C1-39D8-4B4F-AD21-3B96FB1D7A13}" srcOrd="1" destOrd="0" presId="urn:microsoft.com/office/officeart/2005/8/layout/hierarchy1"/>
    <dgm:cxn modelId="{3A3908FD-5B14-4490-B4D6-9CC47E500C89}" type="presParOf" srcId="{62A58CC5-0C64-414B-B036-F71BD1A24DD2}" destId="{476FF209-E5D7-4249-A6E9-7CE3D1D11EAF}" srcOrd="1" destOrd="0" presId="urn:microsoft.com/office/officeart/2005/8/layout/hierarchy1"/>
    <dgm:cxn modelId="{B776B291-47D7-4B3F-B4BA-44D4B91D01C3}" type="presParOf" srcId="{E59A90AA-2036-49C6-9597-DF99FDFF6A32}" destId="{DA4AEE7C-44A6-4B93-A4BB-A4DF16F77D09}" srcOrd="4" destOrd="0" presId="urn:microsoft.com/office/officeart/2005/8/layout/hierarchy1"/>
    <dgm:cxn modelId="{EFE92158-6464-40D2-B610-D42F1EE21D81}" type="presParOf" srcId="{E59A90AA-2036-49C6-9597-DF99FDFF6A32}" destId="{99A65CFB-8626-43A4-B516-D235728BB978}" srcOrd="5" destOrd="0" presId="urn:microsoft.com/office/officeart/2005/8/layout/hierarchy1"/>
    <dgm:cxn modelId="{1F7151DF-A514-47AE-BADE-7939A025899B}" type="presParOf" srcId="{99A65CFB-8626-43A4-B516-D235728BB978}" destId="{8996FC30-018B-4DCE-A0DF-3DF33EDB0DF0}" srcOrd="0" destOrd="0" presId="urn:microsoft.com/office/officeart/2005/8/layout/hierarchy1"/>
    <dgm:cxn modelId="{D6AE1C1C-D712-47F5-BEAA-282582FE4482}" type="presParOf" srcId="{8996FC30-018B-4DCE-A0DF-3DF33EDB0DF0}" destId="{8698ED58-6234-43E2-9858-87E2185546F8}" srcOrd="0" destOrd="0" presId="urn:microsoft.com/office/officeart/2005/8/layout/hierarchy1"/>
    <dgm:cxn modelId="{A3E46D46-F95A-4D07-96AE-B46D7071E48B}" type="presParOf" srcId="{8996FC30-018B-4DCE-A0DF-3DF33EDB0DF0}" destId="{84580888-969F-4003-A274-26EB3EF1D07F}" srcOrd="1" destOrd="0" presId="urn:microsoft.com/office/officeart/2005/8/layout/hierarchy1"/>
    <dgm:cxn modelId="{99F47B62-13B4-4470-A09B-24F47C4550B1}" type="presParOf" srcId="{99A65CFB-8626-43A4-B516-D235728BB978}" destId="{CF8F448E-71B6-4529-BC2D-1A13C52D4E7D}" srcOrd="1" destOrd="0" presId="urn:microsoft.com/office/officeart/2005/8/layout/hierarchy1"/>
    <dgm:cxn modelId="{1559E84C-2FD0-475B-ABBB-416222DC8549}" type="presParOf" srcId="{9F61F4BA-F062-473D-B893-DD7840CC1436}" destId="{AE70C58D-CC72-40E8-B5CB-0003FD90A7CD}" srcOrd="2" destOrd="0" presId="urn:microsoft.com/office/officeart/2005/8/layout/hierarchy1"/>
    <dgm:cxn modelId="{F4E98375-8515-4C06-9DD4-A9EEDE97BC67}" type="presParOf" srcId="{9F61F4BA-F062-473D-B893-DD7840CC1436}" destId="{C718BA53-0B1B-4C02-9B02-B085AF1612ED}" srcOrd="3" destOrd="0" presId="urn:microsoft.com/office/officeart/2005/8/layout/hierarchy1"/>
    <dgm:cxn modelId="{344CDB7B-7BED-4081-9D5A-09BA65CE7EE3}" type="presParOf" srcId="{C718BA53-0B1B-4C02-9B02-B085AF1612ED}" destId="{A7A7CAB5-77AE-4419-B750-66449BACD119}" srcOrd="0" destOrd="0" presId="urn:microsoft.com/office/officeart/2005/8/layout/hierarchy1"/>
    <dgm:cxn modelId="{75BDA06E-FAF5-49AE-B4EA-27D97EB99BE8}" type="presParOf" srcId="{A7A7CAB5-77AE-4419-B750-66449BACD119}" destId="{D9777D63-093D-4880-B8CA-B06673B0EF5F}" srcOrd="0" destOrd="0" presId="urn:microsoft.com/office/officeart/2005/8/layout/hierarchy1"/>
    <dgm:cxn modelId="{C7DFBBAB-B1AD-4FDD-82CF-987DC43B79F4}" type="presParOf" srcId="{A7A7CAB5-77AE-4419-B750-66449BACD119}" destId="{93D7D13B-C558-4A8A-9310-545977B69049}" srcOrd="1" destOrd="0" presId="urn:microsoft.com/office/officeart/2005/8/layout/hierarchy1"/>
    <dgm:cxn modelId="{612FC7DB-DB8A-4CD2-90E3-894B5826A99E}" type="presParOf" srcId="{C718BA53-0B1B-4C02-9B02-B085AF1612ED}" destId="{5598E232-362F-4244-B6B7-352B84C77746}" srcOrd="1" destOrd="0" presId="urn:microsoft.com/office/officeart/2005/8/layout/hierarchy1"/>
    <dgm:cxn modelId="{C80FCDA2-6B5E-4BC9-9B9E-B22ADF638947}" type="presParOf" srcId="{9F61F4BA-F062-473D-B893-DD7840CC1436}" destId="{0E76D052-FB03-4D1E-8041-D11FC90272DA}" srcOrd="4" destOrd="0" presId="urn:microsoft.com/office/officeart/2005/8/layout/hierarchy1"/>
    <dgm:cxn modelId="{964BDE99-DFC6-4CB3-9871-4D59800F698D}" type="presParOf" srcId="{9F61F4BA-F062-473D-B893-DD7840CC1436}" destId="{8B7E7452-1AE4-46C1-B403-80640AA84965}" srcOrd="5" destOrd="0" presId="urn:microsoft.com/office/officeart/2005/8/layout/hierarchy1"/>
    <dgm:cxn modelId="{2454A6CD-DE61-4667-AF42-E28913493DB8}" type="presParOf" srcId="{8B7E7452-1AE4-46C1-B403-80640AA84965}" destId="{2C693C31-FB77-470B-B6DF-30993078408E}" srcOrd="0" destOrd="0" presId="urn:microsoft.com/office/officeart/2005/8/layout/hierarchy1"/>
    <dgm:cxn modelId="{68E6D005-423E-455B-9787-538B60734EEA}" type="presParOf" srcId="{2C693C31-FB77-470B-B6DF-30993078408E}" destId="{91AEDECE-48DE-426B-83A8-90CD1561570F}" srcOrd="0" destOrd="0" presId="urn:microsoft.com/office/officeart/2005/8/layout/hierarchy1"/>
    <dgm:cxn modelId="{8AC37DA6-D16C-47AE-9937-FADCEDEDA20C}" type="presParOf" srcId="{2C693C31-FB77-470B-B6DF-30993078408E}" destId="{46277F0E-11AE-4504-9749-13866CBBA602}" srcOrd="1" destOrd="0" presId="urn:microsoft.com/office/officeart/2005/8/layout/hierarchy1"/>
    <dgm:cxn modelId="{5275D19E-95A7-4127-9ADD-2696B57CB42B}" type="presParOf" srcId="{8B7E7452-1AE4-46C1-B403-80640AA84965}" destId="{4C3F14C7-8AE1-4500-A8A0-D1BC8EFE4C5C}" srcOrd="1" destOrd="0" presId="urn:microsoft.com/office/officeart/2005/8/layout/hierarchy1"/>
    <dgm:cxn modelId="{C5E377D3-D0A9-4A07-9167-6F7BEB757E55}" type="presParOf" srcId="{4C3F14C7-8AE1-4500-A8A0-D1BC8EFE4C5C}" destId="{5D394BFB-0551-45BC-A37A-7FECDB98C8A9}" srcOrd="0" destOrd="0" presId="urn:microsoft.com/office/officeart/2005/8/layout/hierarchy1"/>
    <dgm:cxn modelId="{F7B7B1CC-A3D3-4DF1-BA0A-306F70B69A7F}" type="presParOf" srcId="{4C3F14C7-8AE1-4500-A8A0-D1BC8EFE4C5C}" destId="{1C57BCF5-F47E-473B-881D-97A70F971011}" srcOrd="1" destOrd="0" presId="urn:microsoft.com/office/officeart/2005/8/layout/hierarchy1"/>
    <dgm:cxn modelId="{8F7566E4-17B6-4B59-B855-881613144AD5}" type="presParOf" srcId="{1C57BCF5-F47E-473B-881D-97A70F971011}" destId="{4BE2234C-CF12-40C4-A78B-1B395DF9FFA3}" srcOrd="0" destOrd="0" presId="urn:microsoft.com/office/officeart/2005/8/layout/hierarchy1"/>
    <dgm:cxn modelId="{A56E88CA-DBFA-4E29-BBD7-2A2D3FD42222}" type="presParOf" srcId="{4BE2234C-CF12-40C4-A78B-1B395DF9FFA3}" destId="{FFD2BF8C-3D36-42EF-A5FB-A2675F96AAC0}" srcOrd="0" destOrd="0" presId="urn:microsoft.com/office/officeart/2005/8/layout/hierarchy1"/>
    <dgm:cxn modelId="{0F2FBED9-102A-4DBA-9DDC-47851282C5A4}" type="presParOf" srcId="{4BE2234C-CF12-40C4-A78B-1B395DF9FFA3}" destId="{9FD66C80-F08E-4167-9A28-D3F6676E7715}" srcOrd="1" destOrd="0" presId="urn:microsoft.com/office/officeart/2005/8/layout/hierarchy1"/>
    <dgm:cxn modelId="{D3BFD708-DA2D-443D-98E3-EACAB238CA61}" type="presParOf" srcId="{1C57BCF5-F47E-473B-881D-97A70F971011}" destId="{7D757539-9A32-46E5-86B8-993011058C87}" srcOrd="1" destOrd="0" presId="urn:microsoft.com/office/officeart/2005/8/layout/hierarchy1"/>
    <dgm:cxn modelId="{60C4A1C5-E65C-4B3A-A51F-19D5D4EDA0E1}" type="presParOf" srcId="{4C3F14C7-8AE1-4500-A8A0-D1BC8EFE4C5C}" destId="{E64C3081-D01B-4A66-A0C3-613E064CD831}" srcOrd="2" destOrd="0" presId="urn:microsoft.com/office/officeart/2005/8/layout/hierarchy1"/>
    <dgm:cxn modelId="{875C59B8-54C6-4CA0-B6B6-019687E1BB0E}" type="presParOf" srcId="{4C3F14C7-8AE1-4500-A8A0-D1BC8EFE4C5C}" destId="{D8DC79D9-9750-4BD8-81B3-C15DFDB3A88E}" srcOrd="3" destOrd="0" presId="urn:microsoft.com/office/officeart/2005/8/layout/hierarchy1"/>
    <dgm:cxn modelId="{7BA50987-0C08-4CF1-A311-858BB2B4CE6D}" type="presParOf" srcId="{D8DC79D9-9750-4BD8-81B3-C15DFDB3A88E}" destId="{E1F56EB1-14DC-412D-9A92-C31208E49B17}" srcOrd="0" destOrd="0" presId="urn:microsoft.com/office/officeart/2005/8/layout/hierarchy1"/>
    <dgm:cxn modelId="{81DE8D7E-00CE-4C5E-A32B-C549D3538B67}" type="presParOf" srcId="{E1F56EB1-14DC-412D-9A92-C31208E49B17}" destId="{E01C2928-20E4-4100-9ACA-781003A3390B}" srcOrd="0" destOrd="0" presId="urn:microsoft.com/office/officeart/2005/8/layout/hierarchy1"/>
    <dgm:cxn modelId="{DA46ABE3-C8A0-4785-BE44-9CDD855BE692}" type="presParOf" srcId="{E1F56EB1-14DC-412D-9A92-C31208E49B17}" destId="{6F0B673B-C05F-4756-BA5D-108FDA7144C8}" srcOrd="1" destOrd="0" presId="urn:microsoft.com/office/officeart/2005/8/layout/hierarchy1"/>
    <dgm:cxn modelId="{0CD492CB-BC2B-43E0-AA7A-2012C66CEF3E}" type="presParOf" srcId="{D8DC79D9-9750-4BD8-81B3-C15DFDB3A88E}" destId="{412FB37E-38D3-4658-861E-71E9D4D3FF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3081-D01B-4A66-A0C3-613E064CD831}">
      <dsp:nvSpPr>
        <dsp:cNvPr id="0" name=""/>
        <dsp:cNvSpPr/>
      </dsp:nvSpPr>
      <dsp:spPr>
        <a:xfrm>
          <a:off x="5651896" y="2283765"/>
          <a:ext cx="798564" cy="338720"/>
        </a:xfrm>
        <a:custGeom>
          <a:avLst/>
          <a:gdLst/>
          <a:ahLst/>
          <a:cxnLst/>
          <a:rect l="0" t="0" r="0" b="0"/>
          <a:pathLst>
            <a:path>
              <a:moveTo>
                <a:pt x="0" y="0"/>
              </a:moveTo>
              <a:lnTo>
                <a:pt x="0" y="230828"/>
              </a:lnTo>
              <a:lnTo>
                <a:pt x="798564" y="230828"/>
              </a:lnTo>
              <a:lnTo>
                <a:pt x="798564"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94BFB-0551-45BC-A37A-7FECDB98C8A9}">
      <dsp:nvSpPr>
        <dsp:cNvPr id="0" name=""/>
        <dsp:cNvSpPr/>
      </dsp:nvSpPr>
      <dsp:spPr>
        <a:xfrm>
          <a:off x="4940163" y="2283765"/>
          <a:ext cx="711733" cy="338720"/>
        </a:xfrm>
        <a:custGeom>
          <a:avLst/>
          <a:gdLst/>
          <a:ahLst/>
          <a:cxnLst/>
          <a:rect l="0" t="0" r="0" b="0"/>
          <a:pathLst>
            <a:path>
              <a:moveTo>
                <a:pt x="711733" y="0"/>
              </a:moveTo>
              <a:lnTo>
                <a:pt x="711733"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6D052-FB03-4D1E-8041-D11FC90272DA}">
      <dsp:nvSpPr>
        <dsp:cNvPr id="0" name=""/>
        <dsp:cNvSpPr/>
      </dsp:nvSpPr>
      <dsp:spPr>
        <a:xfrm>
          <a:off x="3829148" y="1205489"/>
          <a:ext cx="1822748" cy="338720"/>
        </a:xfrm>
        <a:custGeom>
          <a:avLst/>
          <a:gdLst/>
          <a:ahLst/>
          <a:cxnLst/>
          <a:rect l="0" t="0" r="0" b="0"/>
          <a:pathLst>
            <a:path>
              <a:moveTo>
                <a:pt x="0" y="0"/>
              </a:moveTo>
              <a:lnTo>
                <a:pt x="0" y="230828"/>
              </a:lnTo>
              <a:lnTo>
                <a:pt x="1822748" y="230828"/>
              </a:lnTo>
              <a:lnTo>
                <a:pt x="1822748"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C58D-CC72-40E8-B5CB-0003FD90A7CD}">
      <dsp:nvSpPr>
        <dsp:cNvPr id="0" name=""/>
        <dsp:cNvSpPr/>
      </dsp:nvSpPr>
      <dsp:spPr>
        <a:xfrm>
          <a:off x="3675526" y="1205489"/>
          <a:ext cx="153621" cy="338720"/>
        </a:xfrm>
        <a:custGeom>
          <a:avLst/>
          <a:gdLst/>
          <a:ahLst/>
          <a:cxnLst/>
          <a:rect l="0" t="0" r="0" b="0"/>
          <a:pathLst>
            <a:path>
              <a:moveTo>
                <a:pt x="153621" y="0"/>
              </a:moveTo>
              <a:lnTo>
                <a:pt x="153621"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EE7C-44A6-4B93-A4BB-A4DF16F77D09}">
      <dsp:nvSpPr>
        <dsp:cNvPr id="0" name=""/>
        <dsp:cNvSpPr/>
      </dsp:nvSpPr>
      <dsp:spPr>
        <a:xfrm>
          <a:off x="2006399" y="2283765"/>
          <a:ext cx="1423466" cy="338720"/>
        </a:xfrm>
        <a:custGeom>
          <a:avLst/>
          <a:gdLst/>
          <a:ahLst/>
          <a:cxnLst/>
          <a:rect l="0" t="0" r="0" b="0"/>
          <a:pathLst>
            <a:path>
              <a:moveTo>
                <a:pt x="0" y="0"/>
              </a:moveTo>
              <a:lnTo>
                <a:pt x="0" y="230828"/>
              </a:lnTo>
              <a:lnTo>
                <a:pt x="1423466" y="230828"/>
              </a:lnTo>
              <a:lnTo>
                <a:pt x="1423466"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05C3B-6599-4601-99C7-154F7C556F5F}">
      <dsp:nvSpPr>
        <dsp:cNvPr id="0" name=""/>
        <dsp:cNvSpPr/>
      </dsp:nvSpPr>
      <dsp:spPr>
        <a:xfrm>
          <a:off x="1960679" y="2283765"/>
          <a:ext cx="91440" cy="338720"/>
        </a:xfrm>
        <a:custGeom>
          <a:avLst/>
          <a:gdLst/>
          <a:ahLst/>
          <a:cxnLst/>
          <a:rect l="0" t="0" r="0" b="0"/>
          <a:pathLst>
            <a:path>
              <a:moveTo>
                <a:pt x="45720" y="0"/>
              </a:moveTo>
              <a:lnTo>
                <a:pt x="4572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918D-0FD4-4905-9592-776F0F206989}">
      <dsp:nvSpPr>
        <dsp:cNvPr id="0" name=""/>
        <dsp:cNvSpPr/>
      </dsp:nvSpPr>
      <dsp:spPr>
        <a:xfrm>
          <a:off x="582932" y="2283765"/>
          <a:ext cx="1423466" cy="338720"/>
        </a:xfrm>
        <a:custGeom>
          <a:avLst/>
          <a:gdLst/>
          <a:ahLst/>
          <a:cxnLst/>
          <a:rect l="0" t="0" r="0" b="0"/>
          <a:pathLst>
            <a:path>
              <a:moveTo>
                <a:pt x="1423466" y="0"/>
              </a:moveTo>
              <a:lnTo>
                <a:pt x="1423466"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3880-012B-4569-AB97-CA2638A9ECFA}">
      <dsp:nvSpPr>
        <dsp:cNvPr id="0" name=""/>
        <dsp:cNvSpPr/>
      </dsp:nvSpPr>
      <dsp:spPr>
        <a:xfrm>
          <a:off x="2006399" y="1205489"/>
          <a:ext cx="1822748" cy="338720"/>
        </a:xfrm>
        <a:custGeom>
          <a:avLst/>
          <a:gdLst/>
          <a:ahLst/>
          <a:cxnLst/>
          <a:rect l="0" t="0" r="0" b="0"/>
          <a:pathLst>
            <a:path>
              <a:moveTo>
                <a:pt x="1822748" y="0"/>
              </a:moveTo>
              <a:lnTo>
                <a:pt x="1822748"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F83B2-D0CB-4F50-B05F-F96744BBEDF7}">
      <dsp:nvSpPr>
        <dsp:cNvPr id="0" name=""/>
        <dsp:cNvSpPr/>
      </dsp:nvSpPr>
      <dsp:spPr>
        <a:xfrm>
          <a:off x="2566377" y="465934"/>
          <a:ext cx="2525541" cy="73955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A9F0-F83B-44CF-88B7-7C2D6A3F810B}">
      <dsp:nvSpPr>
        <dsp:cNvPr id="0" name=""/>
        <dsp:cNvSpPr/>
      </dsp:nvSpPr>
      <dsp:spPr>
        <a:xfrm>
          <a:off x="2695783" y="588870"/>
          <a:ext cx="2525541" cy="73955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SwISTEM Resource Center</a:t>
          </a:r>
        </a:p>
      </dsp:txBody>
      <dsp:txXfrm>
        <a:off x="2717444" y="610531"/>
        <a:ext cx="2482219" cy="696233"/>
      </dsp:txXfrm>
    </dsp:sp>
    <dsp:sp modelId="{E32980BC-DABF-4584-B5EF-F9A9B4277293}">
      <dsp:nvSpPr>
        <dsp:cNvPr id="0" name=""/>
        <dsp:cNvSpPr/>
      </dsp:nvSpPr>
      <dsp:spPr>
        <a:xfrm>
          <a:off x="1424072" y="1544210"/>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5E836-ABD5-4CA9-8094-A247E777CFFD}">
      <dsp:nvSpPr>
        <dsp:cNvPr id="0" name=""/>
        <dsp:cNvSpPr/>
      </dsp:nvSpPr>
      <dsp:spPr>
        <a:xfrm>
          <a:off x="1553478"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Outreach Activities</a:t>
          </a:r>
        </a:p>
      </dsp:txBody>
      <dsp:txXfrm>
        <a:off x="1575139" y="1688807"/>
        <a:ext cx="1121332" cy="696233"/>
      </dsp:txXfrm>
    </dsp:sp>
    <dsp:sp modelId="{071A8259-E7A9-40AF-BAAA-3AE63A053ED7}">
      <dsp:nvSpPr>
        <dsp:cNvPr id="0" name=""/>
        <dsp:cNvSpPr/>
      </dsp:nvSpPr>
      <dsp:spPr>
        <a:xfrm>
          <a:off x="605"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C06D-649F-41AF-BD37-6F6692A2A208}">
      <dsp:nvSpPr>
        <dsp:cNvPr id="0" name=""/>
        <dsp:cNvSpPr/>
      </dsp:nvSpPr>
      <dsp:spPr>
        <a:xfrm>
          <a:off x="130011"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hlinkClick xmlns:r="http://schemas.openxmlformats.org/officeDocument/2006/relationships" r:id="rId1"/>
            </a:rPr>
            <a:t>Tri-State Science and Engineering Fair</a:t>
          </a:r>
          <a:endParaRPr lang="en-US" sz="1400" kern="1200" dirty="0">
            <a:latin typeface="+mn-lt"/>
          </a:endParaRPr>
        </a:p>
      </dsp:txBody>
      <dsp:txXfrm>
        <a:off x="151672" y="2767083"/>
        <a:ext cx="1121332" cy="696233"/>
      </dsp:txXfrm>
    </dsp:sp>
    <dsp:sp modelId="{07BA10A4-D15F-45EB-B587-5420FAFEC40B}">
      <dsp:nvSpPr>
        <dsp:cNvPr id="0" name=""/>
        <dsp:cNvSpPr/>
      </dsp:nvSpPr>
      <dsp:spPr>
        <a:xfrm>
          <a:off x="1424072"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31C1-39D8-4B4F-AD21-3B96FB1D7A13}">
      <dsp:nvSpPr>
        <dsp:cNvPr id="0" name=""/>
        <dsp:cNvSpPr/>
      </dsp:nvSpPr>
      <dsp:spPr>
        <a:xfrm>
          <a:off x="1553478"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2"/>
            </a:rPr>
            <a:t>First Lego League</a:t>
          </a:r>
          <a:endParaRPr lang="en-US" sz="1600" kern="1200" dirty="0">
            <a:latin typeface="+mn-lt"/>
          </a:endParaRPr>
        </a:p>
      </dsp:txBody>
      <dsp:txXfrm>
        <a:off x="1575139" y="2767083"/>
        <a:ext cx="1121332" cy="696233"/>
      </dsp:txXfrm>
    </dsp:sp>
    <dsp:sp modelId="{8698ED58-6234-43E2-9858-87E2185546F8}">
      <dsp:nvSpPr>
        <dsp:cNvPr id="0" name=""/>
        <dsp:cNvSpPr/>
      </dsp:nvSpPr>
      <dsp:spPr>
        <a:xfrm>
          <a:off x="2847538"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80888-969F-4003-A274-26EB3EF1D07F}">
      <dsp:nvSpPr>
        <dsp:cNvPr id="0" name=""/>
        <dsp:cNvSpPr/>
      </dsp:nvSpPr>
      <dsp:spPr>
        <a:xfrm>
          <a:off x="2976944"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3"/>
            </a:rPr>
            <a:t>Science Olympiad</a:t>
          </a:r>
          <a:endParaRPr lang="en-US" sz="1600" kern="1200" dirty="0">
            <a:latin typeface="+mn-lt"/>
          </a:endParaRPr>
        </a:p>
      </dsp:txBody>
      <dsp:txXfrm>
        <a:off x="2998605" y="2767083"/>
        <a:ext cx="1121332" cy="696233"/>
      </dsp:txXfrm>
    </dsp:sp>
    <dsp:sp modelId="{D9777D63-093D-4880-B8CA-B06673B0EF5F}">
      <dsp:nvSpPr>
        <dsp:cNvPr id="0" name=""/>
        <dsp:cNvSpPr/>
      </dsp:nvSpPr>
      <dsp:spPr>
        <a:xfrm>
          <a:off x="2847538" y="1544210"/>
          <a:ext cx="1655975" cy="7395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7D13B-C558-4A8A-9310-545977B69049}">
      <dsp:nvSpPr>
        <dsp:cNvPr id="0" name=""/>
        <dsp:cNvSpPr/>
      </dsp:nvSpPr>
      <dsp:spPr>
        <a:xfrm>
          <a:off x="2976944" y="1667146"/>
          <a:ext cx="1655975" cy="739555"/>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Teacher Professional Development</a:t>
          </a:r>
        </a:p>
      </dsp:txBody>
      <dsp:txXfrm>
        <a:off x="2998605" y="1688807"/>
        <a:ext cx="1612653" cy="696233"/>
      </dsp:txXfrm>
    </dsp:sp>
    <dsp:sp modelId="{91AEDECE-48DE-426B-83A8-90CD1561570F}">
      <dsp:nvSpPr>
        <dsp:cNvPr id="0" name=""/>
        <dsp:cNvSpPr/>
      </dsp:nvSpPr>
      <dsp:spPr>
        <a:xfrm>
          <a:off x="5069569" y="1544210"/>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7F0E-11AE-4504-9749-13866CBBA602}">
      <dsp:nvSpPr>
        <dsp:cNvPr id="0" name=""/>
        <dsp:cNvSpPr/>
      </dsp:nvSpPr>
      <dsp:spPr>
        <a:xfrm>
          <a:off x="5198975"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hlinkClick xmlns:r="http://schemas.openxmlformats.org/officeDocument/2006/relationships" r:id="rId4"/>
            </a:rPr>
            <a:t>Equipment Lending Service</a:t>
          </a:r>
          <a:endParaRPr lang="en-US" sz="1600" kern="1200" dirty="0">
            <a:latin typeface="+mn-lt"/>
          </a:endParaRPr>
        </a:p>
      </dsp:txBody>
      <dsp:txXfrm>
        <a:off x="5220636" y="1688807"/>
        <a:ext cx="1121332" cy="696233"/>
      </dsp:txXfrm>
    </dsp:sp>
    <dsp:sp modelId="{FFD2BF8C-3D36-42EF-A5FB-A2675F96AAC0}">
      <dsp:nvSpPr>
        <dsp:cNvPr id="0" name=""/>
        <dsp:cNvSpPr/>
      </dsp:nvSpPr>
      <dsp:spPr>
        <a:xfrm>
          <a:off x="4271005" y="2622486"/>
          <a:ext cx="1338316"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6C80-F08E-4167-9A28-D3F6676E7715}">
      <dsp:nvSpPr>
        <dsp:cNvPr id="0" name=""/>
        <dsp:cNvSpPr/>
      </dsp:nvSpPr>
      <dsp:spPr>
        <a:xfrm>
          <a:off x="4400411" y="2745422"/>
          <a:ext cx="1338316"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Curriculum/ Instructional Assistance</a:t>
          </a:r>
        </a:p>
      </dsp:txBody>
      <dsp:txXfrm>
        <a:off x="4422072" y="2767083"/>
        <a:ext cx="1294994" cy="696233"/>
      </dsp:txXfrm>
    </dsp:sp>
    <dsp:sp modelId="{E01C2928-20E4-4100-9ACA-781003A3390B}">
      <dsp:nvSpPr>
        <dsp:cNvPr id="0" name=""/>
        <dsp:cNvSpPr/>
      </dsp:nvSpPr>
      <dsp:spPr>
        <a:xfrm>
          <a:off x="5868133" y="2622486"/>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B673B-C05F-4756-BA5D-108FDA7144C8}">
      <dsp:nvSpPr>
        <dsp:cNvPr id="0" name=""/>
        <dsp:cNvSpPr/>
      </dsp:nvSpPr>
      <dsp:spPr>
        <a:xfrm>
          <a:off x="5997539"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Circulation</a:t>
          </a:r>
        </a:p>
      </dsp:txBody>
      <dsp:txXfrm>
        <a:off x="6019200" y="2767083"/>
        <a:ext cx="1121332" cy="6962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F4818AF-F175-4B42-AC75-6B774B3EB141}" type="datetimeFigureOut">
              <a:rPr lang="en-US" smtClean="0"/>
              <a:t>7/26/2024</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3813E0F-A49D-4FDC-98EE-F712D2C80C17}" type="slidenum">
              <a:rPr lang="en-US" smtClean="0"/>
              <a:t>‹#›</a:t>
            </a:fld>
            <a:endParaRPr lang="en-US"/>
          </a:p>
        </p:txBody>
      </p:sp>
    </p:spTree>
    <p:extLst>
      <p:ext uri="{BB962C8B-B14F-4D97-AF65-F5344CB8AC3E}">
        <p14:creationId xmlns:p14="http://schemas.microsoft.com/office/powerpoint/2010/main" val="24563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4454E46-363A-4135-AD13-0F348C76F795}" type="datetimeFigureOut">
              <a:rPr lang="en-US" smtClean="0"/>
              <a:t>7/26/2024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6E979A9-E829-421B-81CA-C3DF53283B15}" type="slidenum">
              <a:rPr lang="en-US" smtClean="0"/>
              <a:t>‹#›</a:t>
            </a:fld>
            <a:endParaRPr lang="en-US"/>
          </a:p>
        </p:txBody>
      </p:sp>
    </p:spTree>
    <p:extLst>
      <p:ext uri="{BB962C8B-B14F-4D97-AF65-F5344CB8AC3E}">
        <p14:creationId xmlns:p14="http://schemas.microsoft.com/office/powerpoint/2010/main" val="41349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79A9-E829-421B-81CA-C3DF53283B15}" type="slidenum">
              <a:rPr lang="en-US" smtClean="0"/>
              <a:t>2</a:t>
            </a:fld>
            <a:endParaRPr lang="en-US"/>
          </a:p>
        </p:txBody>
      </p:sp>
    </p:spTree>
    <p:extLst>
      <p:ext uri="{BB962C8B-B14F-4D97-AF65-F5344CB8AC3E}">
        <p14:creationId xmlns:p14="http://schemas.microsoft.com/office/powerpoint/2010/main" val="3325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75B96-4BBB-4789-B163-624E4A48D649}"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295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8449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6514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1531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75B96-4BBB-4789-B163-624E4A48D649}"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162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75B96-4BBB-4789-B163-624E4A48D649}"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6879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75B96-4BBB-4789-B163-624E4A48D649}"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218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75B96-4BBB-4789-B163-624E4A48D649}"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5259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5B96-4BBB-4789-B163-624E4A48D649}"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81295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71177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41241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5B96-4BBB-4789-B163-624E4A48D649}" type="datetimeFigureOut">
              <a:rPr lang="en-US" smtClean="0"/>
              <a:t>7/26/2024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F435-8A86-4CEB-93E8-07B75E1F4842}" type="slidenum">
              <a:rPr lang="en-US" smtClean="0"/>
              <a:t>‹#›</a:t>
            </a:fld>
            <a:endParaRPr lang="en-US"/>
          </a:p>
        </p:txBody>
      </p:sp>
    </p:spTree>
    <p:extLst>
      <p:ext uri="{BB962C8B-B14F-4D97-AF65-F5344CB8AC3E}">
        <p14:creationId xmlns:p14="http://schemas.microsoft.com/office/powerpoint/2010/main" val="364734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docs.google.com/document/d/1pb9VD9jG9hSy7n4DI2qBMmMv6TuRq2Fu/edit?usp=sharing&amp;ouid=100026314238627861907&amp;rtpof=true&amp;sd=true" TargetMode="External"/><Relationship Id="rId3" Type="http://schemas.openxmlformats.org/officeDocument/2006/relationships/hyperlink" Target="https://youtu.be/hU-P-WZ5IYU?list=TLGGtkaCnK9aHbAwMjA2MjAyMw%22" TargetMode="External"/><Relationship Id="rId7" Type="http://schemas.openxmlformats.org/officeDocument/2006/relationships/hyperlink" Target="https://www.arborsci.com/products/mechanical-wave-valuepack" TargetMode="External"/><Relationship Id="rId12" Type="http://schemas.openxmlformats.org/officeDocument/2006/relationships/image" Target="../media/image28.jpeg"/><Relationship Id="rId2" Type="http://schemas.openxmlformats.org/officeDocument/2006/relationships/hyperlink" Target="https://youtu.be/NSzqTJ0wWZA" TargetMode="External"/><Relationship Id="rId1" Type="http://schemas.openxmlformats.org/officeDocument/2006/relationships/slideLayout" Target="../slideLayouts/slideLayout2.xml"/><Relationship Id="rId6" Type="http://schemas.openxmlformats.org/officeDocument/2006/relationships/hyperlink" Target="https://drive.google.com/file/d/1eMPnZUwISRI_xNcxOgjsxEA3mbV9PUCY/view?usp=sharing" TargetMode="External"/><Relationship Id="rId11" Type="http://schemas.openxmlformats.org/officeDocument/2006/relationships/image" Target="../media/image27.png"/><Relationship Id="rId5" Type="http://schemas.openxmlformats.org/officeDocument/2006/relationships/hyperlink" Target="https://drive.google.com/file/d/1t1IbXjhHQ8-PSdTL0E_dzIfWx_XC6tc5/view?usp=sharing" TargetMode="External"/><Relationship Id="rId10" Type="http://schemas.openxmlformats.org/officeDocument/2006/relationships/image" Target="../media/image26.png"/><Relationship Id="rId4" Type="http://schemas.openxmlformats.org/officeDocument/2006/relationships/hyperlink" Target="https://drive.google.com/file/d/1-eeWssA1koeOXwictS5MWjsQbvdJRPbo/view?usp=sharing" TargetMode="Externa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drive.google.com/file/d/1e2x5vuy4MLJf4QaMzjITWQ4tDn5DlCRn/view?usp=sharing" TargetMode="External"/><Relationship Id="rId4" Type="http://schemas.openxmlformats.org/officeDocument/2006/relationships/hyperlink" Target="https://drive.google.com/file/d/1EC3uAMHk0Wf_VFOEE2JACmkC0j_oQNvX/view?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document/d/1ufzWsOdd_8jNpArW-UBz-CdYAfPzXZzh/edit?usp=sharing&amp;ouid=100026314238627861907&amp;rtpof=true&amp;sd=true" TargetMode="External"/><Relationship Id="rId3" Type="http://schemas.openxmlformats.org/officeDocument/2006/relationships/hyperlink" Target="https://www.carolina.com/catalog/detail.jsp?prodId=GEO108&amp;utm_source=bing&amp;utm_medium=ppc&amp;hsa_acc=9131076190&amp;hsa_cam=17231377884&amp;hsa_grp=1179777729188071&amp;hsa_ad=&amp;hsa_src=o&amp;hsa_tgt=pla-2325535812773397&amp;hsa_kw=&amp;hsa_mt=e&amp;hsa_net=adwords&amp;hsa_ver=3&amp;msclkid=876e79b9a61a1b7b21551fd064370c48&amp;utm_source=bing&amp;utm_medium=cpc&amp;utm_campaign=ea%20%7C%20bing%20%7C%20us%20%7C%20pmax&amp;utm_term=2325535812773397&amp;utm_content=PMax" TargetMode="External"/><Relationship Id="rId7" Type="http://schemas.openxmlformats.org/officeDocument/2006/relationships/hyperlink" Target="https://drive.google.com/file/d/1KCw1Q-2bOJts7cbLHCSLpjvhJCaqj4e0/view?usp=sharing" TargetMode="External"/><Relationship Id="rId12" Type="http://schemas.openxmlformats.org/officeDocument/2006/relationships/image" Target="../media/image34.jpeg"/><Relationship Id="rId2" Type="http://schemas.openxmlformats.org/officeDocument/2006/relationships/hyperlink" Target="https://www.carolina.com/catalog/detail.jsp?prodId=612751&amp;gclid=CjwKCAjw0dKXBhBPEiwA2bmObR6TOO6IplWDLuzjqIrbz9Hd-VgDTPjt5gRnryD79HAH-s1heGHSZBoCWv0QAvD_BwE" TargetMode="External"/><Relationship Id="rId1" Type="http://schemas.openxmlformats.org/officeDocument/2006/relationships/slideLayout" Target="../slideLayouts/slideLayout2.xml"/><Relationship Id="rId6" Type="http://schemas.openxmlformats.org/officeDocument/2006/relationships/hyperlink" Target="https://drive.google.com/file/d/1sddoWMNY9pTEkNGZez3TpX_5v-rUHviW/view?usp=sharing" TargetMode="External"/><Relationship Id="rId11" Type="http://schemas.openxmlformats.org/officeDocument/2006/relationships/image" Target="../media/image4.jpg"/><Relationship Id="rId5" Type="http://schemas.openxmlformats.org/officeDocument/2006/relationships/hyperlink" Target="https://www.eiscolabs.com/products/bd0075" TargetMode="External"/><Relationship Id="rId10" Type="http://schemas.openxmlformats.org/officeDocument/2006/relationships/image" Target="../media/image33.jpg"/><Relationship Id="rId4" Type="http://schemas.openxmlformats.org/officeDocument/2006/relationships/hyperlink" Target="https://www.carolina.com/earth-science-rocks-minerals/introduction-to-minerals-study-kit/GEO2878.pr?question=mineral" TargetMode="External"/><Relationship Id="rId9" Type="http://schemas.openxmlformats.org/officeDocument/2006/relationships/hyperlink" Target="https://www.carolina.com/earth-science-rocks-minerals/washington-school-collection/GEO155.p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docs.google.com/document/d/15smZjtmFhM7PSddo6QDyMTkccleenisJ/edit?usp=sharing&amp;ouid=100026314238627861907&amp;rtpof=true&amp;sd=true"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video.pitsco.com/default.aspx?vID=670&amp;p=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hyperlink" Target="https://www.vernier.com/product/dissolved-oxygen-probe/" TargetMode="External"/><Relationship Id="rId3" Type="http://schemas.openxmlformats.org/officeDocument/2006/relationships/hyperlink" Target="https://drive.google.com/drive/folders/1b633hrFW_n-QPAGKRCYZEbM4MvGSm8TR?usp=sharing" TargetMode="External"/><Relationship Id="rId7" Type="http://schemas.openxmlformats.org/officeDocument/2006/relationships/hyperlink" Target="https://www.vernier.com/product/motion-detector/" TargetMode="External"/><Relationship Id="rId12" Type="http://schemas.openxmlformats.org/officeDocument/2006/relationships/image" Target="../media/image43.jpeg"/><Relationship Id="rId2" Type="http://schemas.openxmlformats.org/officeDocument/2006/relationships/hyperlink" Target="https://drive.google.com/file/d/1guJVlfSAR8al_BohxbMhqLxAn5bf-O20/view?usp=sharing" TargetMode="External"/><Relationship Id="rId1" Type="http://schemas.openxmlformats.org/officeDocument/2006/relationships/slideLayout" Target="../slideLayouts/slideLayout2.xml"/><Relationship Id="rId6" Type="http://schemas.openxmlformats.org/officeDocument/2006/relationships/hyperlink" Target="https://www.vernier.com/product/dual-range-force-sensor/" TargetMode="External"/><Relationship Id="rId11" Type="http://schemas.openxmlformats.org/officeDocument/2006/relationships/image" Target="../media/image42.jpeg"/><Relationship Id="rId5" Type="http://schemas.openxmlformats.org/officeDocument/2006/relationships/hyperlink" Target="https://www.vernier.com/product/stainless-steel-temperature-probe/" TargetMode="External"/><Relationship Id="rId10" Type="http://schemas.openxmlformats.org/officeDocument/2006/relationships/image" Target="../media/image41.jpeg"/><Relationship Id="rId4" Type="http://schemas.openxmlformats.org/officeDocument/2006/relationships/hyperlink" Target="https://www.vernier.com/product/tris-compatible-flat-ph-sensor/" TargetMode="External"/><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i.edu/science/southwest-indiana-stem/equipment-lending-service/reserve-items-form" TargetMode="External"/><Relationship Id="rId2" Type="http://schemas.openxmlformats.org/officeDocument/2006/relationships/hyperlink" Target="https://www.usi.edu/science/southwest-indiana-stem/equipment-lending-service/searchable-datab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usi.edu/media/uzahuzyj/printable-list-new.pdf?usp=sharing" TargetMode="External"/><Relationship Id="rId4" Type="http://schemas.openxmlformats.org/officeDocument/2006/relationships/hyperlink" Target="https://www.usi.edu/science/southwest-indiana-stem/equipment-lending-service/searchable-databas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wEg97AbBwY8_7iMMY3rjEvpArrMscsrcDTKcoDuu0R0/edit?usp=sharing" TargetMode="External"/><Relationship Id="rId2" Type="http://schemas.openxmlformats.org/officeDocument/2006/relationships/hyperlink" Target="https://docs.google.com/document/d/1_1fm7HnAJJXz4dsaaJoSgJly_JPncfiAKRDhVGR8ABk/edit?usp=sharin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docs.google.com/document/d/1gxpDgmeI2De0KW0qdxcog06IqElS9xUcoQGaSZnqC-Y/edit?usp=shari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drive.google.com/file/d/1oEUpVN830sE2WgAhVQveuIrHDkhHKFDZ/view?usp=sharing" TargetMode="External"/><Relationship Id="rId7" Type="http://schemas.openxmlformats.org/officeDocument/2006/relationships/hyperlink" Target="https://drive.google.com/file/d/1FxeXo0gBcq2QMlTmDc8ep8FGG8gvnVFY/view?usp=sharing"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www.pasco.com/products/lab-supplies/measurement/me-9215" TargetMode="External"/><Relationship Id="rId5" Type="http://schemas.openxmlformats.org/officeDocument/2006/relationships/image" Target="../media/image13.jpeg"/><Relationship Id="rId4" Type="http://schemas.openxmlformats.org/officeDocument/2006/relationships/hyperlink" Target="https://drive.google.com/file/d/1-L0WGN8UXxcsKd94aU3bfek6xAfHfzhD/view?usp=shari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arolina.com/microscope-slide-classroom-resources/animal-mitosis-microslide-lesson-set/489736A.pr?question=animal+mitosis" TargetMode="External"/><Relationship Id="rId13" Type="http://schemas.openxmlformats.org/officeDocument/2006/relationships/hyperlink" Target="https://www.carolina.com/cell-models/altay-animal-cell-meiosis-model-set/561618.pr" TargetMode="External"/><Relationship Id="rId18" Type="http://schemas.openxmlformats.org/officeDocument/2006/relationships/image" Target="../media/image18.jpeg"/><Relationship Id="rId3" Type="http://schemas.openxmlformats.org/officeDocument/2006/relationships/hyperlink" Target="https://www.carolina.com/plant-microscope-slides/beginners-biology-microscope-slide-set/292336.pr" TargetMode="External"/><Relationship Id="rId7" Type="http://schemas.openxmlformats.org/officeDocument/2006/relationships/hyperlink" Target="https://www.carolina.com/microscope-slide-classroom-resources/microslide-viewer/489700.pr" TargetMode="External"/><Relationship Id="rId12" Type="http://schemas.openxmlformats.org/officeDocument/2006/relationships/hyperlink" Target="https://www.carolina.com/cell-models/altay-animal-cell-mitosis-model-set/561614.pr" TargetMode="External"/><Relationship Id="rId17" Type="http://schemas.openxmlformats.org/officeDocument/2006/relationships/image" Target="../media/image17.jpeg"/><Relationship Id="rId2" Type="http://schemas.openxmlformats.org/officeDocument/2006/relationships/hyperlink" Target="https://www.carolina.com/compound-microscopes/wolfe-advanced-led-series-microscopes-built-in-mechanical-stage/FAM_591000.pr" TargetMode="Externa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carolina.com/cell-models/3b-animal-cell-model/563957.pr" TargetMode="External"/><Relationship Id="rId11" Type="http://schemas.openxmlformats.org/officeDocument/2006/relationships/hyperlink" Target="https://www.carolina.com/microscope-slide-classroom-resources/plant-mitosis-microslide-lessons/FAM_489737.pr?question=plant+mitosis" TargetMode="External"/><Relationship Id="rId5" Type="http://schemas.openxmlformats.org/officeDocument/2006/relationships/hyperlink" Target="https://www.amazon.com/Famemaster-4D-Science-Animal-Anatomy-Model/dp/B003BYKP7U/ref=sr_1_1?dchild=1&amp;keywords=fame+master+animal+cell&amp;qid=1626439742&amp;sr=8-1" TargetMode="External"/><Relationship Id="rId15" Type="http://schemas.openxmlformats.org/officeDocument/2006/relationships/image" Target="../media/image15.jpg"/><Relationship Id="rId10" Type="http://schemas.openxmlformats.org/officeDocument/2006/relationships/hyperlink" Target="https://www.carolina.com/microscope-slide-classroom-resources/meiosis-microslide-lesson-set-pack-of-10/489738B.pr" TargetMode="External"/><Relationship Id="rId19" Type="http://schemas.openxmlformats.org/officeDocument/2006/relationships/image" Target="../media/image19.jpeg"/><Relationship Id="rId4" Type="http://schemas.openxmlformats.org/officeDocument/2006/relationships/hyperlink" Target="https://www.carolina.com/basic-science-microscope-slides/plants-and-animals-elementary-microscope-slide-set/291012.pr?question=291012" TargetMode="External"/><Relationship Id="rId9" Type="http://schemas.openxmlformats.org/officeDocument/2006/relationships/hyperlink" Target="https://www.rainbowresource.com/product/010420/product.html" TargetMode="External"/><Relationship Id="rId14" Type="http://schemas.openxmlformats.org/officeDocument/2006/relationships/hyperlink" Target="https://www.amazon.com/Learning-Resources-LER6039-Magnetic-Animal/dp/B006SDC9TS/ref=pd_lpo_2?pd_rd_i=B006SDC9TS&amp;psc=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lego.com/en-us/lessons/bricq-motion-prime" TargetMode="External"/><Relationship Id="rId7" Type="http://schemas.openxmlformats.org/officeDocument/2006/relationships/image" Target="../media/image21.jpeg"/><Relationship Id="rId2" Type="http://schemas.openxmlformats.org/officeDocument/2006/relationships/hyperlink" Target="https://www.youtube.com/watch?v=3dw2buHn_FM&amp;t=2s"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education.lego.com/en-us/lessons?products=SPIKE%E2%84%A2+Prime+Set" TargetMode="External"/><Relationship Id="rId4" Type="http://schemas.openxmlformats.org/officeDocument/2006/relationships/hyperlink" Target="https://education.lego.com/en-us/start/spike-prime#Introductio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sphero.com/products/sphero-bolt?msclkid=3908e64a6991104ca68f850a3c0a5488&amp;utm_campaign=Microsoft%20-%20BOLT%20-%20%20%28Branded%29&amp;utm_content=Bolt&amp;utm_medium=cpc&amp;utm_source=bing&amp;utm_term=%2Bsphero%20%2Bbolt" TargetMode="External"/><Relationship Id="rId3" Type="http://schemas.openxmlformats.org/officeDocument/2006/relationships/hyperlink" Target="https://drive.google.com/file/d/126zEmaWfNCSqRR9ZmDmgapfb5ueAYMhZ/view?usp=sharing" TargetMode="External"/><Relationship Id="rId7" Type="http://schemas.openxmlformats.org/officeDocument/2006/relationships/hyperlink" Target="https://drive.google.com/file/d/1PAzTX36l1RKWz6YlR7lCu9RL71gT0S9d/view?usp=sharing" TargetMode="External"/><Relationship Id="rId2" Type="http://schemas.openxmlformats.org/officeDocument/2006/relationships/hyperlink" Target="https://drive.google.com/file/d/1EBmAvUfr8lmGaTGfD79JqkEzw1Mqe2Nu/view?usp=sharing" TargetMode="External"/><Relationship Id="rId1" Type="http://schemas.openxmlformats.org/officeDocument/2006/relationships/slideLayout" Target="../slideLayouts/slideLayout2.xml"/><Relationship Id="rId6" Type="http://schemas.openxmlformats.org/officeDocument/2006/relationships/hyperlink" Target="https://drive.google.com/file/d/1a_7UvhkI2GoAVvJsCcHhihxj2uDfglSI/view?usp=sharing" TargetMode="External"/><Relationship Id="rId11" Type="http://schemas.openxmlformats.org/officeDocument/2006/relationships/image" Target="../media/image24.jpeg"/><Relationship Id="rId5" Type="http://schemas.openxmlformats.org/officeDocument/2006/relationships/hyperlink" Target="https://drive.google.com/file/d/1ZgQdTrZgn5ycFVNfIJL2K0wGVVcVPZKG/view?usp=sharing" TargetMode="External"/><Relationship Id="rId10" Type="http://schemas.openxmlformats.org/officeDocument/2006/relationships/image" Target="../media/image23.png"/><Relationship Id="rId4" Type="http://schemas.openxmlformats.org/officeDocument/2006/relationships/hyperlink" Target="https://drive.google.com/file/d/1t9jTGo1GkKUG7e3vCzP6wU63EyMywCzV/view?usp=sharing" TargetMode="Externa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56E6D-1613-402F-83FA-4D0267871068}"/>
              </a:ext>
            </a:extLst>
          </p:cNvPr>
          <p:cNvSpPr txBox="1"/>
          <p:nvPr/>
        </p:nvSpPr>
        <p:spPr>
          <a:xfrm>
            <a:off x="228600" y="609600"/>
            <a:ext cx="8915400" cy="2708434"/>
          </a:xfrm>
          <a:prstGeom prst="rect">
            <a:avLst/>
          </a:prstGeom>
          <a:noFill/>
        </p:spPr>
        <p:txBody>
          <a:bodyPr wrap="square" rtlCol="0">
            <a:spAutoFit/>
          </a:bodyPr>
          <a:lstStyle/>
          <a:p>
            <a:pPr algn="ctr"/>
            <a:r>
              <a:rPr lang="en-US" sz="3600" dirty="0">
                <a:solidFill>
                  <a:schemeClr val="tx2">
                    <a:lumMod val="60000"/>
                    <a:lumOff val="40000"/>
                  </a:schemeClr>
                </a:solidFill>
              </a:rPr>
              <a:t>Welcome to the Southwest Indiana STEM Resource Center Virtual Presentation!</a:t>
            </a:r>
          </a:p>
          <a:p>
            <a:endParaRPr lang="en-US" dirty="0"/>
          </a:p>
          <a:p>
            <a:pPr algn="ctr"/>
            <a:r>
              <a:rPr lang="en-US" sz="1600" dirty="0"/>
              <a:t>We invite you to click through the presentation to learn more about this one-of-a kind resource.  The first part of the presentation gives you some background… but keep clicking to see examples of the over 1,000 pieces of STEM equipment available to you.  Middle School is probably the best-served age group at the Resource Center.  We have many items designed for </a:t>
            </a:r>
            <a:r>
              <a:rPr lang="en-US" sz="1600" b="1" dirty="0"/>
              <a:t>Middle School students</a:t>
            </a:r>
            <a:r>
              <a:rPr lang="en-US" sz="1600" dirty="0"/>
              <a:t>, and many of the items geared to Elementary and High School are easily adaptable.</a:t>
            </a:r>
          </a:p>
        </p:txBody>
      </p:sp>
      <p:pic>
        <p:nvPicPr>
          <p:cNvPr id="6" name="Picture 5" descr="A hand holding a camera&#10;&#10;Description automatically generated with medium confidence">
            <a:extLst>
              <a:ext uri="{FF2B5EF4-FFF2-40B4-BE49-F238E27FC236}">
                <a16:creationId xmlns:a16="http://schemas.microsoft.com/office/drawing/2014/main" id="{B8C93BB7-56BB-4C04-BF54-AE7328CF6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176123"/>
            <a:ext cx="1376869" cy="1646366"/>
          </a:xfrm>
          <a:prstGeom prst="rect">
            <a:avLst/>
          </a:prstGeom>
        </p:spPr>
      </p:pic>
      <p:pic>
        <p:nvPicPr>
          <p:cNvPr id="10" name="Picture 9" descr="Diagram&#10;&#10;Description automatically generated">
            <a:extLst>
              <a:ext uri="{FF2B5EF4-FFF2-40B4-BE49-F238E27FC236}">
                <a16:creationId xmlns:a16="http://schemas.microsoft.com/office/drawing/2014/main" id="{C42FBD46-2607-4746-A207-4CC346562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288" y="4384238"/>
            <a:ext cx="1770514" cy="1770514"/>
          </a:xfrm>
          <a:prstGeom prst="rect">
            <a:avLst/>
          </a:prstGeom>
        </p:spPr>
      </p:pic>
      <p:pic>
        <p:nvPicPr>
          <p:cNvPr id="1026" name="Picture 2">
            <a:extLst>
              <a:ext uri="{FF2B5EF4-FFF2-40B4-BE49-F238E27FC236}">
                <a16:creationId xmlns:a16="http://schemas.microsoft.com/office/drawing/2014/main" id="{850F0420-E0C8-48E3-A01E-ADDA1BBE6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380" y="3311043"/>
            <a:ext cx="1445317" cy="1770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00DBA7A-F2C0-42B6-A08F-F2A104260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5105400"/>
            <a:ext cx="2609877" cy="1506372"/>
          </a:xfrm>
          <a:prstGeom prst="rect">
            <a:avLst/>
          </a:prstGeom>
        </p:spPr>
      </p:pic>
      <p:pic>
        <p:nvPicPr>
          <p:cNvPr id="1028" name="Picture 4">
            <a:extLst>
              <a:ext uri="{FF2B5EF4-FFF2-40B4-BE49-F238E27FC236}">
                <a16:creationId xmlns:a16="http://schemas.microsoft.com/office/drawing/2014/main" id="{912BA9CB-1867-4FA7-A85E-8A3BDC2972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761" y="2960265"/>
            <a:ext cx="2502905" cy="250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85800" y="1039638"/>
            <a:ext cx="7239000" cy="461665"/>
          </a:xfrm>
          <a:prstGeom prst="rect">
            <a:avLst/>
          </a:prstGeom>
          <a:noFill/>
        </p:spPr>
        <p:txBody>
          <a:bodyPr wrap="square" rtlCol="0">
            <a:spAutoFit/>
          </a:bodyPr>
          <a:lstStyle/>
          <a:p>
            <a:pPr algn="ctr"/>
            <a:r>
              <a:rPr lang="en-US" sz="2400" b="1" dirty="0"/>
              <a:t>Hand-Cranked Van de Graaff Generator</a:t>
            </a:r>
          </a:p>
        </p:txBody>
      </p:sp>
      <p:sp>
        <p:nvSpPr>
          <p:cNvPr id="10" name="Rectangle 9"/>
          <p:cNvSpPr/>
          <p:nvPr/>
        </p:nvSpPr>
        <p:spPr>
          <a:xfrm>
            <a:off x="419098" y="1530664"/>
            <a:ext cx="5530092" cy="1200329"/>
          </a:xfrm>
          <a:prstGeom prst="rect">
            <a:avLst/>
          </a:prstGeom>
        </p:spPr>
        <p:txBody>
          <a:bodyPr wrap="square">
            <a:spAutoFit/>
          </a:bodyPr>
          <a:lstStyle/>
          <a:p>
            <a:r>
              <a:rPr lang="en-US" sz="1200" b="0" i="0" dirty="0">
                <a:solidFill>
                  <a:srgbClr val="333333"/>
                </a:solidFill>
                <a:effectLst/>
              </a:rPr>
              <a:t>Also known as an electrostatic generator, this item allows you to perform basic electrostatic demonstrations.  It comes with an electrostatics kit that contains items like fur and tin plates to enhance your demonstration! Raise your hair and demonstrate the fun of science!</a:t>
            </a:r>
          </a:p>
          <a:p>
            <a:r>
              <a:rPr lang="en-US" sz="1200" b="1" dirty="0">
                <a:solidFill>
                  <a:srgbClr val="333333"/>
                </a:solidFill>
                <a:hlinkClick r:id="rId2"/>
              </a:rPr>
              <a:t>Video on Electrostatic Generators</a:t>
            </a:r>
            <a:endParaRPr lang="en-US" sz="1200" b="1" dirty="0"/>
          </a:p>
          <a:p>
            <a:r>
              <a:rPr lang="en-US" sz="1200" dirty="0"/>
              <a:t> </a:t>
            </a:r>
          </a:p>
        </p:txBody>
      </p:sp>
      <p:sp>
        <p:nvSpPr>
          <p:cNvPr id="6" name="TextBox 5"/>
          <p:cNvSpPr txBox="1"/>
          <p:nvPr/>
        </p:nvSpPr>
        <p:spPr>
          <a:xfrm>
            <a:off x="419098" y="2622859"/>
            <a:ext cx="4800600" cy="461665"/>
          </a:xfrm>
          <a:prstGeom prst="rect">
            <a:avLst/>
          </a:prstGeom>
          <a:noFill/>
        </p:spPr>
        <p:txBody>
          <a:bodyPr wrap="square" rtlCol="0">
            <a:spAutoFit/>
          </a:bodyPr>
          <a:lstStyle/>
          <a:p>
            <a:r>
              <a:rPr lang="en-US" sz="2400" b="1" dirty="0"/>
              <a:t>Human Dynamics Cart</a:t>
            </a:r>
          </a:p>
        </p:txBody>
      </p:sp>
      <p:sp>
        <p:nvSpPr>
          <p:cNvPr id="9" name="Rectangle 8"/>
          <p:cNvSpPr/>
          <p:nvPr/>
        </p:nvSpPr>
        <p:spPr>
          <a:xfrm>
            <a:off x="419098" y="3022530"/>
            <a:ext cx="5372102" cy="3970318"/>
          </a:xfrm>
          <a:prstGeom prst="rect">
            <a:avLst/>
          </a:prstGeom>
        </p:spPr>
        <p:txBody>
          <a:bodyPr wrap="square">
            <a:spAutoFit/>
          </a:bodyPr>
          <a:lstStyle/>
          <a:p>
            <a:pPr rtl="0" fontAlgn="base">
              <a:spcBef>
                <a:spcPts val="0"/>
              </a:spcBef>
              <a:spcAft>
                <a:spcPts val="0"/>
              </a:spcAft>
            </a:pPr>
            <a:r>
              <a:rPr lang="en-US" sz="1200" b="0" i="0" u="none" strike="noStrike" dirty="0">
                <a:solidFill>
                  <a:srgbClr val="000000"/>
                </a:solidFill>
                <a:effectLst/>
              </a:rPr>
              <a:t>These carts are an easy and fun way to demonstrate Newton’s Third and/ or First Law– or any force/ motion concept.  If you use two carts, each student can sit on a cart facing each other and gently push.  The students will move in opposite directions.  We have 7 of these carts, but two may be enough for demonstration purposes.  For more information, watch this short </a:t>
            </a:r>
            <a:r>
              <a:rPr lang="en-US" sz="1200" b="1" i="0" u="sng" strike="noStrike" dirty="0">
                <a:solidFill>
                  <a:srgbClr val="1155CC"/>
                </a:solidFill>
                <a:effectLst/>
                <a:hlinkClick r:id="rId3"/>
              </a:rPr>
              <a:t>Human Dynamics Cart Video</a:t>
            </a:r>
            <a:r>
              <a:rPr lang="en-US" sz="1200" b="0" i="0" u="none" strike="noStrike" dirty="0">
                <a:solidFill>
                  <a:srgbClr val="000000"/>
                </a:solidFill>
                <a:effectLst/>
              </a:rPr>
              <a:t> or look at the </a:t>
            </a:r>
            <a:r>
              <a:rPr lang="en-US" sz="1200" b="1" i="0" u="sng" strike="noStrike" dirty="0">
                <a:solidFill>
                  <a:srgbClr val="1155CC"/>
                </a:solidFill>
                <a:effectLst/>
                <a:hlinkClick r:id="rId4"/>
              </a:rPr>
              <a:t>Teacher Guide</a:t>
            </a:r>
            <a:r>
              <a:rPr lang="en-US" sz="1200" b="1" i="0" u="none" strike="noStrike" dirty="0">
                <a:solidFill>
                  <a:srgbClr val="000000"/>
                </a:solidFill>
                <a:effectLst/>
              </a:rPr>
              <a:t>.</a:t>
            </a:r>
            <a:endParaRPr lang="en-US" sz="1200" b="0" i="0" u="none" strike="noStrike" dirty="0">
              <a:solidFill>
                <a:srgbClr val="000000"/>
              </a:solidFill>
              <a:effectLst/>
            </a:endParaRPr>
          </a:p>
          <a:p>
            <a:endParaRPr lang="en-US" sz="1200" dirty="0">
              <a:solidFill>
                <a:srgbClr val="262729"/>
              </a:solidFill>
            </a:endParaRPr>
          </a:p>
          <a:p>
            <a:r>
              <a:rPr lang="en-US" sz="2400" b="1" dirty="0">
                <a:solidFill>
                  <a:srgbClr val="262729"/>
                </a:solidFill>
              </a:rPr>
              <a:t>Wave Materials</a:t>
            </a:r>
          </a:p>
          <a:p>
            <a:endParaRPr lang="en-US" sz="1200" b="1" dirty="0">
              <a:solidFill>
                <a:srgbClr val="262729"/>
              </a:solidFill>
            </a:endParaRPr>
          </a:p>
          <a:p>
            <a:r>
              <a:rPr lang="en-US" sz="1200" dirty="0">
                <a:solidFill>
                  <a:srgbClr val="262729"/>
                </a:solidFill>
              </a:rPr>
              <a:t>We recently purchase materials to help address wave standards.  We have 4 great options to aid in teaching what can be a difficult topic:</a:t>
            </a:r>
          </a:p>
          <a:p>
            <a:pPr marL="228600" indent="-228600">
              <a:buFont typeface="+mj-lt"/>
              <a:buAutoNum type="arabicPeriod"/>
            </a:pPr>
            <a:r>
              <a:rPr lang="en-US" sz="1200" b="1" dirty="0">
                <a:solidFill>
                  <a:srgbClr val="262729"/>
                </a:solidFill>
              </a:rPr>
              <a:t>Spring Waves</a:t>
            </a:r>
            <a:r>
              <a:rPr lang="en-US" sz="1200" dirty="0">
                <a:solidFill>
                  <a:srgbClr val="262729"/>
                </a:solidFill>
              </a:rPr>
              <a:t>:  A plastic slinky, so less tangling– and we have 14 of them!  Perfect when used with </a:t>
            </a:r>
            <a:r>
              <a:rPr lang="en-US" sz="1200" b="1" dirty="0">
                <a:solidFill>
                  <a:srgbClr val="262729"/>
                </a:solidFill>
                <a:hlinkClick r:id="rId5"/>
              </a:rPr>
              <a:t>Wave Activities Worksheet</a:t>
            </a:r>
            <a:endParaRPr lang="en-US" sz="1200" b="1" dirty="0">
              <a:solidFill>
                <a:srgbClr val="262729"/>
              </a:solidFill>
            </a:endParaRPr>
          </a:p>
          <a:p>
            <a:pPr marL="228600" indent="-228600">
              <a:buFont typeface="+mj-lt"/>
              <a:buAutoNum type="arabicPeriod"/>
            </a:pPr>
            <a:r>
              <a:rPr lang="en-US" sz="1200" b="1" dirty="0">
                <a:solidFill>
                  <a:srgbClr val="262729"/>
                </a:solidFill>
              </a:rPr>
              <a:t>Giant Metal Spring</a:t>
            </a:r>
            <a:r>
              <a:rPr lang="en-US" sz="1200" dirty="0">
                <a:solidFill>
                  <a:srgbClr val="262729"/>
                </a:solidFill>
              </a:rPr>
              <a:t>:  Giant </a:t>
            </a:r>
            <a:r>
              <a:rPr lang="en-US" sz="1200" dirty="0" err="1">
                <a:solidFill>
                  <a:srgbClr val="262729"/>
                </a:solidFill>
              </a:rPr>
              <a:t>slinkys</a:t>
            </a:r>
            <a:r>
              <a:rPr lang="en-US" sz="1200" dirty="0">
                <a:solidFill>
                  <a:srgbClr val="262729"/>
                </a:solidFill>
              </a:rPr>
              <a:t>!  We have 14 available.  </a:t>
            </a:r>
          </a:p>
          <a:p>
            <a:pPr marL="228600" indent="-228600">
              <a:buFont typeface="+mj-lt"/>
              <a:buAutoNum type="arabicPeriod"/>
            </a:pPr>
            <a:r>
              <a:rPr lang="en-US" sz="1200" b="1" dirty="0">
                <a:solidFill>
                  <a:srgbClr val="262729"/>
                </a:solidFill>
              </a:rPr>
              <a:t>Mini Ripple Tank</a:t>
            </a:r>
            <a:r>
              <a:rPr lang="en-US" sz="1200" dirty="0">
                <a:solidFill>
                  <a:srgbClr val="262729"/>
                </a:solidFill>
              </a:rPr>
              <a:t>:  Great for classroom demonstration.  </a:t>
            </a:r>
            <a:r>
              <a:rPr lang="en-US" sz="1200" b="1" dirty="0">
                <a:solidFill>
                  <a:srgbClr val="262729"/>
                </a:solidFill>
                <a:hlinkClick r:id="rId6"/>
              </a:rPr>
              <a:t>Ripple Tank Info</a:t>
            </a:r>
            <a:endParaRPr lang="en-US" sz="1200" b="1" dirty="0">
              <a:solidFill>
                <a:srgbClr val="262729"/>
              </a:solidFill>
            </a:endParaRPr>
          </a:p>
          <a:p>
            <a:pPr marL="228600" indent="-228600">
              <a:buFont typeface="+mj-lt"/>
              <a:buAutoNum type="arabicPeriod"/>
            </a:pPr>
            <a:r>
              <a:rPr lang="en-US" sz="1200" b="1" dirty="0">
                <a:solidFill>
                  <a:srgbClr val="262729"/>
                </a:solidFill>
                <a:hlinkClick r:id="rId7"/>
              </a:rPr>
              <a:t>Mechanical Wave</a:t>
            </a:r>
            <a:r>
              <a:rPr lang="en-US" sz="1200" b="1" dirty="0">
                <a:solidFill>
                  <a:srgbClr val="262729"/>
                </a:solidFill>
              </a:rPr>
              <a:t>: </a:t>
            </a:r>
            <a:r>
              <a:rPr lang="en-US" sz="1200" dirty="0">
                <a:solidFill>
                  <a:srgbClr val="262729"/>
                </a:solidFill>
              </a:rPr>
              <a:t>Another great classroom demo item using sand.</a:t>
            </a:r>
          </a:p>
          <a:p>
            <a:pPr marL="228600" indent="-228600">
              <a:buFont typeface="+mj-lt"/>
              <a:buAutoNum type="arabicPeriod"/>
            </a:pPr>
            <a:r>
              <a:rPr lang="en-US" sz="1200" b="1" dirty="0">
                <a:solidFill>
                  <a:srgbClr val="262729"/>
                </a:solidFill>
              </a:rPr>
              <a:t>String Vibrator/ Sine Wave Generator</a:t>
            </a:r>
            <a:r>
              <a:rPr lang="en-US" sz="1200" dirty="0">
                <a:solidFill>
                  <a:srgbClr val="262729"/>
                </a:solidFill>
              </a:rPr>
              <a:t>:  We have a great classroom demo using these cool tools:  </a:t>
            </a:r>
            <a:r>
              <a:rPr lang="en-US" sz="1200" b="1" dirty="0">
                <a:solidFill>
                  <a:srgbClr val="262729"/>
                </a:solidFill>
                <a:hlinkClick r:id="rId8"/>
              </a:rPr>
              <a:t>Standing Waves Lab</a:t>
            </a:r>
            <a:endParaRPr lang="en-US" sz="1200" b="1" dirty="0">
              <a:solidFill>
                <a:srgbClr val="262729"/>
              </a:solidFill>
            </a:endParaRPr>
          </a:p>
          <a:p>
            <a:endParaRPr lang="en-US" sz="2400" b="1" dirty="0"/>
          </a:p>
        </p:txBody>
      </p:sp>
      <p:pic>
        <p:nvPicPr>
          <p:cNvPr id="2050" name="Picture 2" descr="Hand Crank Van de Graaff Generator">
            <a:extLst>
              <a:ext uri="{FF2B5EF4-FFF2-40B4-BE49-F238E27FC236}">
                <a16:creationId xmlns:a16="http://schemas.microsoft.com/office/drawing/2014/main" id="{AC6F9486-EE5B-D6A3-CF85-6234D9791B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0839" y="904837"/>
            <a:ext cx="1551579" cy="21431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man Dynamics Carts">
            <a:extLst>
              <a:ext uri="{FF2B5EF4-FFF2-40B4-BE49-F238E27FC236}">
                <a16:creationId xmlns:a16="http://schemas.microsoft.com/office/drawing/2014/main" id="{C37929D4-096C-20DB-3045-56F2FC3833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6128" y="3108424"/>
            <a:ext cx="1509060" cy="17911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B327A9F-8475-7864-CB7F-E83F94EDEE9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7375" y="5105400"/>
            <a:ext cx="17716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2D3C89B-1EBC-C9BB-A6EA-75819E99CF0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27141" y="5165824"/>
            <a:ext cx="153352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243C3A-9221-47E9-909C-CC785F62FC1D}"/>
              </a:ext>
            </a:extLst>
          </p:cNvPr>
          <p:cNvPicPr>
            <a:picLocks noChangeAspect="1"/>
          </p:cNvPicPr>
          <p:nvPr/>
        </p:nvPicPr>
        <p:blipFill>
          <a:blip r:embed="rId2"/>
          <a:stretch>
            <a:fillRect/>
          </a:stretch>
        </p:blipFill>
        <p:spPr>
          <a:xfrm>
            <a:off x="6748406" y="1503753"/>
            <a:ext cx="2256786" cy="1715157"/>
          </a:xfrm>
          <a:prstGeom prst="rect">
            <a:avLst/>
          </a:prstGeom>
        </p:spPr>
      </p:pic>
      <p:pic>
        <p:nvPicPr>
          <p:cNvPr id="9" name="Picture 8">
            <a:extLst>
              <a:ext uri="{FF2B5EF4-FFF2-40B4-BE49-F238E27FC236}">
                <a16:creationId xmlns:a16="http://schemas.microsoft.com/office/drawing/2014/main" id="{E2C298E1-F353-4173-9354-545866794C9E}"/>
              </a:ext>
            </a:extLst>
          </p:cNvPr>
          <p:cNvPicPr>
            <a:picLocks noChangeAspect="1"/>
          </p:cNvPicPr>
          <p:nvPr/>
        </p:nvPicPr>
        <p:blipFill>
          <a:blip r:embed="rId3"/>
          <a:stretch>
            <a:fillRect/>
          </a:stretch>
        </p:blipFill>
        <p:spPr>
          <a:xfrm>
            <a:off x="5168009" y="515832"/>
            <a:ext cx="1733408" cy="1733408"/>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382536"/>
            <a:ext cx="5029200" cy="523220"/>
          </a:xfrm>
          <a:prstGeom prst="rect">
            <a:avLst/>
          </a:prstGeom>
          <a:noFill/>
        </p:spPr>
        <p:txBody>
          <a:bodyPr wrap="square" rtlCol="0">
            <a:spAutoFit/>
          </a:bodyPr>
          <a:lstStyle/>
          <a:p>
            <a:r>
              <a:rPr lang="en-US" sz="2800" b="1" dirty="0"/>
              <a:t>   K-Nex Maker Kits</a:t>
            </a:r>
          </a:p>
        </p:txBody>
      </p:sp>
      <p:sp>
        <p:nvSpPr>
          <p:cNvPr id="10" name="Rectangle 9"/>
          <p:cNvSpPr/>
          <p:nvPr/>
        </p:nvSpPr>
        <p:spPr>
          <a:xfrm>
            <a:off x="380999" y="1937266"/>
            <a:ext cx="5638801" cy="2246769"/>
          </a:xfrm>
          <a:prstGeom prst="rect">
            <a:avLst/>
          </a:prstGeom>
        </p:spPr>
        <p:txBody>
          <a:bodyPr wrap="square">
            <a:spAutoFit/>
          </a:bodyPr>
          <a:lstStyle/>
          <a:p>
            <a:r>
              <a:rPr lang="en-US" sz="1400" dirty="0">
                <a:solidFill>
                  <a:srgbClr val="333333"/>
                </a:solidFill>
                <a:latin typeface="Open Sans"/>
              </a:rPr>
              <a:t>This kit contains 863 pieces, including rods, stems, and connectors. Students can free build or use the booklet to build structures like the Eiffel tower, cars, trucks, Ferris wheels, and more!  Great for challenge activities (who can build the tallest structure?  Who can make the best helicopter?).  We have 14 of these kits.</a:t>
            </a:r>
          </a:p>
          <a:p>
            <a:endParaRPr lang="en-US" sz="1400" dirty="0">
              <a:solidFill>
                <a:srgbClr val="333333"/>
              </a:solidFill>
              <a:latin typeface="Open Sans"/>
            </a:endParaRPr>
          </a:p>
          <a:p>
            <a:r>
              <a:rPr lang="en-US" sz="1400" dirty="0">
                <a:solidFill>
                  <a:srgbClr val="333333"/>
                </a:solidFill>
                <a:latin typeface="Open Sans"/>
                <a:hlinkClick r:id="rId4"/>
              </a:rPr>
              <a:t>Maker Kit Building Guide</a:t>
            </a:r>
            <a:endParaRPr lang="en-US" sz="1400" dirty="0">
              <a:solidFill>
                <a:srgbClr val="333333"/>
              </a:solidFill>
              <a:latin typeface="Open Sans"/>
            </a:endParaRPr>
          </a:p>
          <a:p>
            <a:endParaRPr lang="en-US" sz="1400" dirty="0">
              <a:solidFill>
                <a:srgbClr val="333333"/>
              </a:solidFill>
              <a:latin typeface="Open Sans"/>
            </a:endParaRPr>
          </a:p>
          <a:p>
            <a:endParaRPr lang="en-US" sz="1400" dirty="0"/>
          </a:p>
        </p:txBody>
      </p:sp>
      <p:sp>
        <p:nvSpPr>
          <p:cNvPr id="13" name="TextBox 12">
            <a:extLst>
              <a:ext uri="{FF2B5EF4-FFF2-40B4-BE49-F238E27FC236}">
                <a16:creationId xmlns:a16="http://schemas.microsoft.com/office/drawing/2014/main" id="{C7544FB0-1D13-4075-9CA3-BE00CD356EAB}"/>
              </a:ext>
            </a:extLst>
          </p:cNvPr>
          <p:cNvSpPr txBox="1"/>
          <p:nvPr/>
        </p:nvSpPr>
        <p:spPr>
          <a:xfrm>
            <a:off x="380999" y="3828065"/>
            <a:ext cx="4618138" cy="523220"/>
          </a:xfrm>
          <a:prstGeom prst="rect">
            <a:avLst/>
          </a:prstGeom>
          <a:noFill/>
        </p:spPr>
        <p:txBody>
          <a:bodyPr wrap="square">
            <a:spAutoFit/>
          </a:bodyPr>
          <a:lstStyle/>
          <a:p>
            <a:r>
              <a:rPr lang="en-US" sz="2800" b="1" dirty="0"/>
              <a:t>Lego Learn to Learn</a:t>
            </a:r>
            <a:endParaRPr lang="en-US" sz="2800" dirty="0"/>
          </a:p>
        </p:txBody>
      </p:sp>
      <p:sp>
        <p:nvSpPr>
          <p:cNvPr id="14" name="TextBox 13">
            <a:extLst>
              <a:ext uri="{FF2B5EF4-FFF2-40B4-BE49-F238E27FC236}">
                <a16:creationId xmlns:a16="http://schemas.microsoft.com/office/drawing/2014/main" id="{67949B54-F9AD-498C-AB68-32D2DBB18DA6}"/>
              </a:ext>
            </a:extLst>
          </p:cNvPr>
          <p:cNvSpPr txBox="1"/>
          <p:nvPr/>
        </p:nvSpPr>
        <p:spPr>
          <a:xfrm>
            <a:off x="380999" y="4351285"/>
            <a:ext cx="4618138" cy="1815882"/>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Lego Learn to Learn lets each student have their own 65- piece Lego set, complete with mini-figurines as well as basic pieces.  Middle School teachers primarily use this set for ice-breaker activities as well as Language Arts.  (I know… technically not STEM… </a:t>
            </a:r>
            <a:r>
              <a:rPr lang="en-US" sz="1400" dirty="0" err="1">
                <a:latin typeface="Open Sans" panose="020B0606030504020204" pitchFamily="34" charset="0"/>
                <a:ea typeface="Open Sans" panose="020B0606030504020204" pitchFamily="34" charset="0"/>
                <a:cs typeface="Open Sans" panose="020B0606030504020204" pitchFamily="34" charset="0"/>
              </a:rPr>
              <a:t>shhh</a:t>
            </a:r>
            <a:r>
              <a:rPr lang="en-US" sz="1400" dirty="0">
                <a:latin typeface="Open Sans" panose="020B0606030504020204" pitchFamily="34" charset="0"/>
                <a:ea typeface="Open Sans" panose="020B0606030504020204" pitchFamily="34" charset="0"/>
                <a:cs typeface="Open Sans" panose="020B0606030504020204" pitchFamily="34" charset="0"/>
              </a:rPr>
              <a:t>).  We have 45 sets available.</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hlinkClick r:id="rId5"/>
              </a:rPr>
              <a:t>Lego Learn to Learn Curriculum Guide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661A17D7-1990-4EE8-BD97-A9A08A0A1FA1}"/>
              </a:ext>
            </a:extLst>
          </p:cNvPr>
          <p:cNvPicPr>
            <a:picLocks noChangeAspect="1"/>
          </p:cNvPicPr>
          <p:nvPr/>
        </p:nvPicPr>
        <p:blipFill>
          <a:blip r:embed="rId6"/>
          <a:stretch>
            <a:fillRect/>
          </a:stretch>
        </p:blipFill>
        <p:spPr>
          <a:xfrm>
            <a:off x="5207463" y="3250420"/>
            <a:ext cx="2070674" cy="2201730"/>
          </a:xfrm>
          <a:prstGeom prst="rect">
            <a:avLst/>
          </a:prstGeom>
        </p:spPr>
      </p:pic>
      <p:pic>
        <p:nvPicPr>
          <p:cNvPr id="18" name="Picture 17">
            <a:extLst>
              <a:ext uri="{FF2B5EF4-FFF2-40B4-BE49-F238E27FC236}">
                <a16:creationId xmlns:a16="http://schemas.microsoft.com/office/drawing/2014/main" id="{926D18FE-849D-44CF-A7D9-1FC80D65824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99859" y="4789170"/>
            <a:ext cx="2863142" cy="1414728"/>
          </a:xfrm>
          <a:prstGeom prst="rect">
            <a:avLst/>
          </a:prstGeom>
        </p:spPr>
      </p:pic>
    </p:spTree>
    <p:extLst>
      <p:ext uri="{BB962C8B-B14F-4D97-AF65-F5344CB8AC3E}">
        <p14:creationId xmlns:p14="http://schemas.microsoft.com/office/powerpoint/2010/main" val="256043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15890" y="783501"/>
            <a:ext cx="5029200" cy="584775"/>
          </a:xfrm>
          <a:prstGeom prst="rect">
            <a:avLst/>
          </a:prstGeom>
          <a:noFill/>
        </p:spPr>
        <p:txBody>
          <a:bodyPr wrap="square" rtlCol="0">
            <a:spAutoFit/>
          </a:bodyPr>
          <a:lstStyle/>
          <a:p>
            <a:r>
              <a:rPr lang="en-US" sz="3200" b="1" dirty="0"/>
              <a:t>Earth and Space Science</a:t>
            </a:r>
          </a:p>
        </p:txBody>
      </p:sp>
      <p:sp>
        <p:nvSpPr>
          <p:cNvPr id="10" name="Rectangle 9"/>
          <p:cNvSpPr/>
          <p:nvPr/>
        </p:nvSpPr>
        <p:spPr>
          <a:xfrm>
            <a:off x="639735" y="1368276"/>
            <a:ext cx="4876801" cy="5601533"/>
          </a:xfrm>
          <a:prstGeom prst="rect">
            <a:avLst/>
          </a:prstGeom>
        </p:spPr>
        <p:txBody>
          <a:bodyPr wrap="square">
            <a:spAutoFit/>
          </a:bodyPr>
          <a:lstStyle/>
          <a:p>
            <a:r>
              <a:rPr lang="en-US" sz="1600" dirty="0"/>
              <a:t>We have many different pieces of equipment designed to rock your Earth and Space Science class!</a:t>
            </a:r>
          </a:p>
          <a:p>
            <a:endParaRPr lang="en-US" sz="1600" dirty="0"/>
          </a:p>
          <a:p>
            <a:pPr marL="285750" indent="-285750">
              <a:buFont typeface="Arial" panose="020B0604020202020204" pitchFamily="34" charset="0"/>
              <a:buChar char="•"/>
            </a:pPr>
            <a:r>
              <a:rPr lang="en-US" sz="1400" b="1" dirty="0">
                <a:hlinkClick r:id="rId2"/>
              </a:rPr>
              <a:t>Volcano Models </a:t>
            </a:r>
            <a:r>
              <a:rPr lang="en-US" sz="1400" dirty="0"/>
              <a:t>(includes a recipe for making lava)</a:t>
            </a:r>
          </a:p>
          <a:p>
            <a:endParaRPr lang="en-US" sz="1400" dirty="0"/>
          </a:p>
          <a:p>
            <a:pPr marL="285750" indent="-285750">
              <a:buFont typeface="Arial" panose="020B0604020202020204" pitchFamily="34" charset="0"/>
              <a:buChar char="•"/>
            </a:pPr>
            <a:r>
              <a:rPr lang="en-US" sz="1400" b="1" dirty="0">
                <a:hlinkClick r:id="rId3"/>
              </a:rPr>
              <a:t>Rock Sets</a:t>
            </a:r>
            <a:r>
              <a:rPr lang="en-US" sz="1400" dirty="0">
                <a:hlinkClick r:id="rId3"/>
              </a:rPr>
              <a:t> </a:t>
            </a:r>
            <a:r>
              <a:rPr lang="en-US" sz="1400" dirty="0"/>
              <a:t>and </a:t>
            </a:r>
            <a:r>
              <a:rPr lang="en-US" sz="1400" b="1" dirty="0">
                <a:hlinkClick r:id="rId4"/>
              </a:rPr>
              <a:t>Mineral Sets</a:t>
            </a:r>
            <a:r>
              <a:rPr lang="en-US" sz="1400" dirty="0"/>
              <a:t>.  We now have smaller sets– each set has 15 rocks or minerals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hlinkClick r:id="rId5"/>
              </a:rPr>
              <a:t>Solar System Orbiters</a:t>
            </a:r>
            <a:endParaRPr lang="en-US" sz="1400" b="1" dirty="0"/>
          </a:p>
          <a:p>
            <a:pPr lvl="1"/>
            <a:r>
              <a:rPr lang="en-US" sz="1400" dirty="0"/>
              <a:t>We recently updated our Orbiters to include a light simulating the sun, and we also now have a great </a:t>
            </a:r>
            <a:r>
              <a:rPr lang="en-US" sz="1400" dirty="0">
                <a:hlinkClick r:id="rId6"/>
              </a:rPr>
              <a:t>student booklet</a:t>
            </a:r>
            <a:r>
              <a:rPr lang="en-US" sz="1400" dirty="0"/>
              <a:t> with worksheets!  Also has a good </a:t>
            </a:r>
            <a:r>
              <a:rPr lang="en-US" sz="1400" dirty="0">
                <a:hlinkClick r:id="rId7"/>
              </a:rPr>
              <a:t>experiment guide</a:t>
            </a:r>
            <a:r>
              <a:rPr lang="en-US" sz="1400" dirty="0"/>
              <a:t>.  We also recently had a local educator write a curriculum specifically for Middle School students:  </a:t>
            </a:r>
            <a:r>
              <a:rPr lang="en-US" sz="1400" dirty="0">
                <a:hlinkClick r:id="rId8"/>
              </a:rPr>
              <a:t>Orbiter Curriculum</a:t>
            </a:r>
            <a:endParaRPr lang="en-US" sz="1400" dirty="0"/>
          </a:p>
          <a:p>
            <a:pPr lvl="1"/>
            <a:endParaRPr lang="en-US" sz="1400" dirty="0"/>
          </a:p>
          <a:p>
            <a:pPr marL="285750" indent="-285750">
              <a:buFont typeface="Arial" panose="020B0604020202020204" pitchFamily="34" charset="0"/>
              <a:buChar char="•"/>
            </a:pPr>
            <a:r>
              <a:rPr lang="en-US" sz="1400" b="1" dirty="0">
                <a:hlinkClick r:id="rId9"/>
              </a:rPr>
              <a:t>Washington Rock and Mineral Sets</a:t>
            </a:r>
            <a:endParaRPr lang="en-US" sz="1400" b="1" dirty="0"/>
          </a:p>
          <a:p>
            <a:pPr lvl="1"/>
            <a:r>
              <a:rPr lang="en-US" sz="1400" dirty="0"/>
              <a:t>These sets include samples of 40 different rocks and minerals along with a guide that gives a brief description of each sample.  You can also request the </a:t>
            </a:r>
            <a:r>
              <a:rPr lang="en-US" sz="1400" b="1" dirty="0"/>
              <a:t>Rock and Mineral Exploration Kit</a:t>
            </a:r>
            <a:r>
              <a:rPr lang="en-US" sz="1400" dirty="0"/>
              <a:t> which allows students to test the samples.  It includes scratch</a:t>
            </a:r>
            <a:r>
              <a:rPr lang="en-US" sz="1400" i="1" dirty="0"/>
              <a:t> </a:t>
            </a:r>
            <a:r>
              <a:rPr lang="en-US" sz="1400" dirty="0"/>
              <a:t>plates, magnifying lenses, magnets, and dilute Hydrochloric acid.</a:t>
            </a:r>
          </a:p>
          <a:p>
            <a:pPr lvl="1"/>
            <a:endParaRPr lang="en-US" sz="1600" dirty="0"/>
          </a:p>
          <a:p>
            <a:pPr lvl="1"/>
            <a:r>
              <a:rPr lang="en-US" sz="1400" dirty="0"/>
              <a:t>	</a:t>
            </a: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6488" y="737116"/>
            <a:ext cx="2400300" cy="2400300"/>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8798" y="2819400"/>
            <a:ext cx="3295679" cy="1902204"/>
          </a:xfrm>
          <a:prstGeom prst="rect">
            <a:avLst/>
          </a:prstGeom>
        </p:spPr>
      </p:pic>
      <p:pic>
        <p:nvPicPr>
          <p:cNvPr id="5122" name="Picture 2" descr="Sun, Earth &amp; Moon Orbiter Model, 12.25&quot; - Three Dimensional - Light Bulb Demonstrates Sunlight on Moon &amp; Earth - Includes Experiment Guide - Eisco Labs">
            <a:extLst>
              <a:ext uri="{FF2B5EF4-FFF2-40B4-BE49-F238E27FC236}">
                <a16:creationId xmlns:a16="http://schemas.microsoft.com/office/drawing/2014/main" id="{32222FFA-6695-4ECF-B838-CAA96F1F937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38798" y="4759617"/>
            <a:ext cx="2495550" cy="189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3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04800" y="1007444"/>
            <a:ext cx="5029200" cy="523220"/>
          </a:xfrm>
          <a:prstGeom prst="rect">
            <a:avLst/>
          </a:prstGeom>
          <a:noFill/>
        </p:spPr>
        <p:txBody>
          <a:bodyPr wrap="square" rtlCol="0">
            <a:spAutoFit/>
          </a:bodyPr>
          <a:lstStyle/>
          <a:p>
            <a:pPr algn="ctr"/>
            <a:r>
              <a:rPr lang="en-US" sz="2800" b="1" dirty="0"/>
              <a:t>Snap Circuits Junior</a:t>
            </a:r>
          </a:p>
        </p:txBody>
      </p:sp>
      <p:sp>
        <p:nvSpPr>
          <p:cNvPr id="10" name="Rectangle 9"/>
          <p:cNvSpPr/>
          <p:nvPr/>
        </p:nvSpPr>
        <p:spPr>
          <a:xfrm>
            <a:off x="681606" y="1532069"/>
            <a:ext cx="4876801" cy="1600438"/>
          </a:xfrm>
          <a:prstGeom prst="rect">
            <a:avLst/>
          </a:prstGeom>
        </p:spPr>
        <p:txBody>
          <a:bodyPr wrap="square">
            <a:spAutoFit/>
          </a:bodyPr>
          <a:lstStyle/>
          <a:p>
            <a:r>
              <a:rPr lang="en-US" sz="1400" dirty="0"/>
              <a:t>We recently invested in 20 of these Snap Circuit Junior kits.  They are a great way to teach about electricity as well as following directions!  Each kit comes with a booklet that guides students in creating over 100 different projects.  If you want to focus on circuits, you can use the kits with our </a:t>
            </a:r>
            <a:r>
              <a:rPr lang="en-US" sz="1400" dirty="0">
                <a:hlinkClick r:id="rId2"/>
              </a:rPr>
              <a:t>Electricity Activity</a:t>
            </a:r>
            <a:r>
              <a:rPr lang="en-US" sz="1400" dirty="0"/>
              <a:t>.  It focuses on parallel, series, and closed circuits.  It also touches on insulators and conductors.  And yes, batteries are included!</a:t>
            </a:r>
          </a:p>
        </p:txBody>
      </p:sp>
      <p:sp>
        <p:nvSpPr>
          <p:cNvPr id="6" name="TextBox 5"/>
          <p:cNvSpPr txBox="1"/>
          <p:nvPr/>
        </p:nvSpPr>
        <p:spPr>
          <a:xfrm>
            <a:off x="681605" y="4175310"/>
            <a:ext cx="4800600" cy="523220"/>
          </a:xfrm>
          <a:prstGeom prst="rect">
            <a:avLst/>
          </a:prstGeom>
          <a:noFill/>
        </p:spPr>
        <p:txBody>
          <a:bodyPr wrap="square" rtlCol="0">
            <a:spAutoFit/>
          </a:bodyPr>
          <a:lstStyle/>
          <a:p>
            <a:r>
              <a:rPr lang="en-US" sz="2800" b="1" dirty="0"/>
              <a:t>Straw Rocket Launchers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6025196" y="3938459"/>
            <a:ext cx="2503807" cy="2514600"/>
          </a:xfrm>
          <a:prstGeom prst="rect">
            <a:avLst/>
          </a:prstGeom>
        </p:spPr>
      </p:pic>
      <p:sp>
        <p:nvSpPr>
          <p:cNvPr id="9" name="Rectangle 8"/>
          <p:cNvSpPr/>
          <p:nvPr/>
        </p:nvSpPr>
        <p:spPr>
          <a:xfrm>
            <a:off x="620085" y="4766578"/>
            <a:ext cx="4876801" cy="1846659"/>
          </a:xfrm>
          <a:prstGeom prst="rect">
            <a:avLst/>
          </a:prstGeom>
        </p:spPr>
        <p:txBody>
          <a:bodyPr wrap="square">
            <a:spAutoFit/>
          </a:bodyPr>
          <a:lstStyle/>
          <a:p>
            <a:r>
              <a:rPr lang="en-US" sz="1400" dirty="0">
                <a:solidFill>
                  <a:srgbClr val="333333"/>
                </a:solidFill>
              </a:rPr>
              <a:t>Each students receives their own straw to turn into a rocket!  Our kit has all the supplies they need to create one… and then they are “launched” using our gentle rocket launcher (it can be used in your classroom).  Great way to teach graphing, precision/ accuracy, or basic engineering design.  Very popular wherever they go! This quick video show them in action:  	</a:t>
            </a:r>
          </a:p>
          <a:p>
            <a:r>
              <a:rPr lang="en-US" sz="1400" dirty="0">
                <a:solidFill>
                  <a:srgbClr val="333333"/>
                </a:solidFill>
                <a:hlinkClick r:id="rId4"/>
              </a:rPr>
              <a:t>Straw Rocket Launchers</a:t>
            </a:r>
            <a:endParaRPr lang="en-US" sz="1400" dirty="0">
              <a:solidFill>
                <a:srgbClr val="333333"/>
              </a:solidFill>
            </a:endParaRPr>
          </a:p>
          <a:p>
            <a:endParaRPr lang="en-US" sz="1600" dirty="0"/>
          </a:p>
        </p:txBody>
      </p:sp>
      <p:pic>
        <p:nvPicPr>
          <p:cNvPr id="3074" name="Picture 2" descr="Snap Circuits Junior">
            <a:extLst>
              <a:ext uri="{FF2B5EF4-FFF2-40B4-BE49-F238E27FC236}">
                <a16:creationId xmlns:a16="http://schemas.microsoft.com/office/drawing/2014/main" id="{D47106FA-6582-7CC3-CF83-C8760FEA7D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7932" y="1354036"/>
            <a:ext cx="215547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74033" y="854075"/>
            <a:ext cx="5029200" cy="584775"/>
          </a:xfrm>
          <a:prstGeom prst="rect">
            <a:avLst/>
          </a:prstGeom>
          <a:noFill/>
        </p:spPr>
        <p:txBody>
          <a:bodyPr wrap="square" rtlCol="0">
            <a:spAutoFit/>
          </a:bodyPr>
          <a:lstStyle/>
          <a:p>
            <a:pPr algn="ctr"/>
            <a:r>
              <a:rPr lang="en-US" sz="3200" b="1" dirty="0"/>
              <a:t>Giant Body Systems/ Organs</a:t>
            </a:r>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73" y="4268232"/>
            <a:ext cx="1841499" cy="1841499"/>
          </a:xfrm>
          <a:prstGeom prst="rect">
            <a:avLst/>
          </a:prstGeom>
        </p:spPr>
      </p:pic>
      <p:pic>
        <p:nvPicPr>
          <p:cNvPr id="6146" name="Picture 2">
            <a:extLst>
              <a:ext uri="{FF2B5EF4-FFF2-40B4-BE49-F238E27FC236}">
                <a16:creationId xmlns:a16="http://schemas.microsoft.com/office/drawing/2014/main" id="{803081EF-11A6-44F7-B791-CF746809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807" y="1369174"/>
            <a:ext cx="2146300"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A38006B4-FEAC-44FE-96F3-C68963EF8193}"/>
              </a:ext>
            </a:extLst>
          </p:cNvPr>
          <p:cNvCxnSpPr/>
          <p:nvPr/>
        </p:nvCxnSpPr>
        <p:spPr>
          <a:xfrm flipH="1">
            <a:off x="7620000" y="2121932"/>
            <a:ext cx="1219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796D036-D22F-4370-B36F-86AC8BE3EA66}"/>
              </a:ext>
            </a:extLst>
          </p:cNvPr>
          <p:cNvSpPr txBox="1"/>
          <p:nvPr/>
        </p:nvSpPr>
        <p:spPr>
          <a:xfrm>
            <a:off x="7772400" y="2205588"/>
            <a:ext cx="914400" cy="1384995"/>
          </a:xfrm>
          <a:prstGeom prst="rect">
            <a:avLst/>
          </a:prstGeom>
          <a:noFill/>
        </p:spPr>
        <p:txBody>
          <a:bodyPr wrap="square" rtlCol="0">
            <a:spAutoFit/>
          </a:bodyPr>
          <a:lstStyle/>
          <a:p>
            <a:r>
              <a:rPr lang="en-US" sz="1050" dirty="0"/>
              <a:t>Note:  Carefree attitude NOT included.  Feel free to give him any attitude you want!</a:t>
            </a:r>
          </a:p>
        </p:txBody>
      </p:sp>
      <p:sp>
        <p:nvSpPr>
          <p:cNvPr id="19" name="TextBox 18">
            <a:extLst>
              <a:ext uri="{FF2B5EF4-FFF2-40B4-BE49-F238E27FC236}">
                <a16:creationId xmlns:a16="http://schemas.microsoft.com/office/drawing/2014/main" id="{0E58E144-1852-4C59-93A1-439B6434FCD4}"/>
              </a:ext>
            </a:extLst>
          </p:cNvPr>
          <p:cNvSpPr txBox="1"/>
          <p:nvPr/>
        </p:nvSpPr>
        <p:spPr>
          <a:xfrm>
            <a:off x="489694" y="1605423"/>
            <a:ext cx="4618138" cy="4801314"/>
          </a:xfrm>
          <a:prstGeom prst="rect">
            <a:avLst/>
          </a:prstGeom>
          <a:noFill/>
        </p:spPr>
        <p:txBody>
          <a:bodyPr wrap="square">
            <a:spAutoFit/>
          </a:bodyPr>
          <a:lstStyle/>
          <a:p>
            <a:r>
              <a:rPr lang="en-US" sz="1800" dirty="0">
                <a:solidFill>
                  <a:srgbClr val="333333"/>
                </a:solidFill>
              </a:rPr>
              <a:t>We have </a:t>
            </a:r>
            <a:r>
              <a:rPr lang="en-US" dirty="0">
                <a:solidFill>
                  <a:srgbClr val="333333"/>
                </a:solidFill>
              </a:rPr>
              <a:t>high-quality, medical grade models available:</a:t>
            </a:r>
          </a:p>
          <a:p>
            <a:endParaRPr lang="en-US" dirty="0">
              <a:solidFill>
                <a:srgbClr val="333333"/>
              </a:solidFill>
            </a:endParaRPr>
          </a:p>
          <a:p>
            <a:pPr marL="285750" indent="-285750">
              <a:buFont typeface="Arial" panose="020B0604020202020204" pitchFamily="34" charset="0"/>
              <a:buChar char="•"/>
            </a:pPr>
            <a:r>
              <a:rPr lang="en-US" sz="1800" dirty="0">
                <a:solidFill>
                  <a:srgbClr val="333333"/>
                </a:solidFill>
              </a:rPr>
              <a:t>Giant brain</a:t>
            </a:r>
          </a:p>
          <a:p>
            <a:pPr marL="285750" indent="-285750">
              <a:buFont typeface="Arial" panose="020B0604020202020204" pitchFamily="34" charset="0"/>
              <a:buChar char="•"/>
            </a:pPr>
            <a:r>
              <a:rPr lang="en-US" dirty="0">
                <a:solidFill>
                  <a:srgbClr val="333333"/>
                </a:solidFill>
              </a:rPr>
              <a:t>Giant eye</a:t>
            </a:r>
          </a:p>
          <a:p>
            <a:pPr marL="285750" indent="-285750">
              <a:buFont typeface="Arial" panose="020B0604020202020204" pitchFamily="34" charset="0"/>
              <a:buChar char="•"/>
            </a:pPr>
            <a:r>
              <a:rPr lang="en-US" sz="1800" dirty="0">
                <a:solidFill>
                  <a:srgbClr val="333333"/>
                </a:solidFill>
              </a:rPr>
              <a:t>Giant ear</a:t>
            </a:r>
          </a:p>
          <a:p>
            <a:pPr marL="285750" indent="-285750">
              <a:buFont typeface="Arial" panose="020B0604020202020204" pitchFamily="34" charset="0"/>
              <a:buChar char="•"/>
            </a:pPr>
            <a:r>
              <a:rPr lang="en-US" dirty="0">
                <a:solidFill>
                  <a:srgbClr val="333333"/>
                </a:solidFill>
              </a:rPr>
              <a:t>Giant heart</a:t>
            </a:r>
          </a:p>
          <a:p>
            <a:pPr marL="285750" indent="-285750">
              <a:buFont typeface="Arial" panose="020B0604020202020204" pitchFamily="34" charset="0"/>
              <a:buChar char="•"/>
            </a:pPr>
            <a:r>
              <a:rPr lang="en-US" sz="1800" dirty="0">
                <a:solidFill>
                  <a:srgbClr val="333333"/>
                </a:solidFill>
              </a:rPr>
              <a:t>Lifesize heart</a:t>
            </a:r>
          </a:p>
          <a:p>
            <a:pPr marL="285750" indent="-285750">
              <a:buFont typeface="Arial" panose="020B0604020202020204" pitchFamily="34" charset="0"/>
              <a:buChar char="•"/>
            </a:pPr>
            <a:r>
              <a:rPr lang="en-US" dirty="0">
                <a:solidFill>
                  <a:srgbClr val="333333"/>
                </a:solidFill>
              </a:rPr>
              <a:t>Giant Lungs</a:t>
            </a:r>
          </a:p>
          <a:p>
            <a:pPr marL="285750" indent="-285750">
              <a:buFont typeface="Arial" panose="020B0604020202020204" pitchFamily="34" charset="0"/>
              <a:buChar char="•"/>
            </a:pPr>
            <a:r>
              <a:rPr lang="en-US" dirty="0">
                <a:solidFill>
                  <a:srgbClr val="333333"/>
                </a:solidFill>
              </a:rPr>
              <a:t>Giant Respiratory System</a:t>
            </a:r>
          </a:p>
          <a:p>
            <a:pPr marL="285750" indent="-285750">
              <a:buFont typeface="Arial" panose="020B0604020202020204" pitchFamily="34" charset="0"/>
              <a:buChar char="•"/>
            </a:pPr>
            <a:r>
              <a:rPr lang="en-US" dirty="0">
                <a:solidFill>
                  <a:srgbClr val="333333"/>
                </a:solidFill>
              </a:rPr>
              <a:t>Giant kidney</a:t>
            </a:r>
          </a:p>
          <a:p>
            <a:pPr marL="285750" indent="-285750">
              <a:buFont typeface="Arial" panose="020B0604020202020204" pitchFamily="34" charset="0"/>
              <a:buChar char="•"/>
            </a:pPr>
            <a:r>
              <a:rPr lang="en-US" dirty="0">
                <a:solidFill>
                  <a:srgbClr val="333333"/>
                </a:solidFill>
              </a:rPr>
              <a:t>Skeleton</a:t>
            </a:r>
          </a:p>
          <a:p>
            <a:pPr marL="285750" indent="-285750">
              <a:buFont typeface="Arial" panose="020B0604020202020204" pitchFamily="34" charset="0"/>
              <a:buChar char="•"/>
            </a:pPr>
            <a:r>
              <a:rPr lang="en-US" dirty="0">
                <a:solidFill>
                  <a:srgbClr val="333333"/>
                </a:solidFill>
              </a:rPr>
              <a:t>Disarticulated Skeleton (box of bones)</a:t>
            </a:r>
          </a:p>
          <a:p>
            <a:pPr marL="285750" indent="-285750">
              <a:buFont typeface="Arial" panose="020B0604020202020204" pitchFamily="34" charset="0"/>
              <a:buChar char="•"/>
            </a:pPr>
            <a:endParaRPr lang="en-US" dirty="0">
              <a:solidFill>
                <a:srgbClr val="333333"/>
              </a:solidFill>
            </a:endParaRPr>
          </a:p>
          <a:p>
            <a:r>
              <a:rPr lang="en-US" dirty="0">
                <a:solidFill>
                  <a:srgbClr val="333333"/>
                </a:solidFill>
              </a:rPr>
              <a:t>All models have keys and are designed for demonstration purposes. Because they are for demonstration, we have only 1 of each model.</a:t>
            </a:r>
          </a:p>
        </p:txBody>
      </p:sp>
      <p:pic>
        <p:nvPicPr>
          <p:cNvPr id="6148" name="Picture 4" descr="Altay Deluxe Kidney and Adrenal Gland Model | Carolina.com">
            <a:extLst>
              <a:ext uri="{FF2B5EF4-FFF2-40B4-BE49-F238E27FC236}">
                <a16:creationId xmlns:a16="http://schemas.microsoft.com/office/drawing/2014/main" id="{77948E46-6C7A-4D88-86FC-5C36D2B019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1" y="229766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8394" y="786055"/>
            <a:ext cx="5702661" cy="584775"/>
          </a:xfrm>
          <a:prstGeom prst="rect">
            <a:avLst/>
          </a:prstGeom>
          <a:noFill/>
        </p:spPr>
        <p:txBody>
          <a:bodyPr wrap="square" rtlCol="0">
            <a:spAutoFit/>
          </a:bodyPr>
          <a:lstStyle/>
          <a:p>
            <a:pPr algn="ctr"/>
            <a:r>
              <a:rPr lang="en-US" sz="3200" b="1" dirty="0"/>
              <a:t>Vernier </a:t>
            </a:r>
            <a:r>
              <a:rPr lang="en-US" sz="3200" b="1" dirty="0" err="1"/>
              <a:t>Labquest</a:t>
            </a:r>
            <a:r>
              <a:rPr lang="en-US" sz="3200" b="1" dirty="0"/>
              <a:t> and Sensors</a:t>
            </a:r>
          </a:p>
        </p:txBody>
      </p:sp>
      <p:sp>
        <p:nvSpPr>
          <p:cNvPr id="10" name="Rectangle 9"/>
          <p:cNvSpPr/>
          <p:nvPr/>
        </p:nvSpPr>
        <p:spPr>
          <a:xfrm>
            <a:off x="380081" y="1471086"/>
            <a:ext cx="4876801" cy="6463308"/>
          </a:xfrm>
          <a:prstGeom prst="rect">
            <a:avLst/>
          </a:prstGeom>
        </p:spPr>
        <p:txBody>
          <a:bodyPr wrap="square">
            <a:spAutoFit/>
          </a:bodyPr>
          <a:lstStyle/>
          <a:p>
            <a:r>
              <a:rPr lang="en-US" dirty="0"/>
              <a:t>The Vernier </a:t>
            </a:r>
            <a:r>
              <a:rPr lang="en-US" dirty="0" err="1"/>
              <a:t>Labquest</a:t>
            </a:r>
            <a:r>
              <a:rPr lang="en-US" dirty="0"/>
              <a:t> is like an I-Pad that you can plug sensors in… then students can take the data and analyze it using features on the </a:t>
            </a:r>
            <a:r>
              <a:rPr lang="en-US" dirty="0" err="1"/>
              <a:t>Labquest</a:t>
            </a:r>
            <a:r>
              <a:rPr lang="en-US" dirty="0"/>
              <a:t>.  This is the same device students will use in college science classes.  With over 70 sensors, there isn’t much you can’t measure!</a:t>
            </a:r>
          </a:p>
          <a:p>
            <a:endParaRPr lang="en-US" dirty="0"/>
          </a:p>
          <a:p>
            <a:r>
              <a:rPr lang="en-US" dirty="0"/>
              <a:t>Vernier has even published an excellent Middle School Science Manual with easy-to-follow Lab directions.  </a:t>
            </a:r>
          </a:p>
          <a:p>
            <a:r>
              <a:rPr lang="en-US" dirty="0">
                <a:hlinkClick r:id="rId2"/>
              </a:rPr>
              <a:t>Middle School Science with Vernier (manual)</a:t>
            </a:r>
            <a:endParaRPr lang="en-US" dirty="0"/>
          </a:p>
          <a:p>
            <a:r>
              <a:rPr lang="en-US" dirty="0">
                <a:hlinkClick r:id="rId3"/>
              </a:rPr>
              <a:t>Middle School Science with Vernier lab directions</a:t>
            </a:r>
            <a:endParaRPr lang="en-US" dirty="0"/>
          </a:p>
          <a:p>
            <a:endParaRPr lang="en-US" dirty="0"/>
          </a:p>
          <a:p>
            <a:r>
              <a:rPr lang="en-US" b="1" dirty="0"/>
              <a:t>Sensors Popular with Middle School Teachers:</a:t>
            </a:r>
          </a:p>
          <a:p>
            <a:r>
              <a:rPr lang="en-US" dirty="0">
                <a:hlinkClick r:id="rId4"/>
              </a:rPr>
              <a:t>pH</a:t>
            </a:r>
            <a:endParaRPr lang="en-US" dirty="0"/>
          </a:p>
          <a:p>
            <a:r>
              <a:rPr lang="en-US" dirty="0">
                <a:hlinkClick r:id="rId5"/>
              </a:rPr>
              <a:t>Temperature</a:t>
            </a:r>
            <a:endParaRPr lang="en-US" dirty="0"/>
          </a:p>
          <a:p>
            <a:r>
              <a:rPr lang="en-US" dirty="0">
                <a:hlinkClick r:id="rId6"/>
              </a:rPr>
              <a:t>Dual Range Force Sensors</a:t>
            </a:r>
            <a:endParaRPr lang="en-US" dirty="0"/>
          </a:p>
          <a:p>
            <a:r>
              <a:rPr lang="en-US" dirty="0">
                <a:hlinkClick r:id="rId7"/>
              </a:rPr>
              <a:t>Motion Detectors</a:t>
            </a:r>
            <a:endParaRPr lang="en-US" dirty="0"/>
          </a:p>
          <a:p>
            <a:r>
              <a:rPr lang="en-US" dirty="0">
                <a:hlinkClick r:id="rId8"/>
              </a:rPr>
              <a:t>Dissolved Oxygen Sensors</a:t>
            </a:r>
            <a:endParaRPr lang="en-US"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a:extLst>
              <a:ext uri="{FF2B5EF4-FFF2-40B4-BE49-F238E27FC236}">
                <a16:creationId xmlns:a16="http://schemas.microsoft.com/office/drawing/2014/main" id="{AAFF6FCA-9715-47E4-AC43-04C66EA3D7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4720" y="4222142"/>
            <a:ext cx="3086100" cy="17385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509F7978-4DFD-4DF4-AB21-781AE2E999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9955" y="969200"/>
            <a:ext cx="2781300" cy="156679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A4DE6053-BDC8-4E09-9604-F660C98211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7200" y="5353714"/>
            <a:ext cx="2151732" cy="121214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IENYTEC LABORATORIOS DE ECOLOGÍA VERNIER COLOMBIA">
            <a:extLst>
              <a:ext uri="{FF2B5EF4-FFF2-40B4-BE49-F238E27FC236}">
                <a16:creationId xmlns:a16="http://schemas.microsoft.com/office/drawing/2014/main" id="{95361788-0AB7-44BB-A535-45D07C01B4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60389" y="2616030"/>
            <a:ext cx="3180431" cy="141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0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947410"/>
            <a:ext cx="5029200" cy="584775"/>
          </a:xfrm>
          <a:prstGeom prst="rect">
            <a:avLst/>
          </a:prstGeom>
          <a:noFill/>
        </p:spPr>
        <p:txBody>
          <a:bodyPr wrap="square" rtlCol="0">
            <a:spAutoFit/>
          </a:bodyPr>
          <a:lstStyle/>
          <a:p>
            <a:pPr algn="ctr"/>
            <a:r>
              <a:rPr lang="en-US" sz="3200" b="1" dirty="0"/>
              <a:t>Measurement Equipment</a:t>
            </a:r>
          </a:p>
        </p:txBody>
      </p:sp>
      <p:sp>
        <p:nvSpPr>
          <p:cNvPr id="10" name="Rectangle 9"/>
          <p:cNvSpPr/>
          <p:nvPr/>
        </p:nvSpPr>
        <p:spPr>
          <a:xfrm>
            <a:off x="685799" y="1600200"/>
            <a:ext cx="5257801" cy="4524315"/>
          </a:xfrm>
          <a:prstGeom prst="rect">
            <a:avLst/>
          </a:prstGeom>
        </p:spPr>
        <p:txBody>
          <a:bodyPr wrap="square">
            <a:spAutoFit/>
          </a:bodyPr>
          <a:lstStyle/>
          <a:p>
            <a:r>
              <a:rPr lang="en-US" dirty="0"/>
              <a:t>For more basic science classes, we have several pieces of equipment that make teaching about measurement a piece of cake… okay, at least easier and more hands-on…</a:t>
            </a:r>
          </a:p>
          <a:p>
            <a:endParaRPr lang="en-US" dirty="0"/>
          </a:p>
          <a:p>
            <a:pPr marL="285750" indent="-285750">
              <a:buFont typeface="Arial" panose="020B0604020202020204" pitchFamily="34" charset="0"/>
              <a:buChar char="•"/>
            </a:pPr>
            <a:r>
              <a:rPr lang="en-US" dirty="0"/>
              <a:t>Meter Sticks</a:t>
            </a:r>
          </a:p>
          <a:p>
            <a:pPr marL="285750" indent="-285750">
              <a:buFont typeface="Arial" panose="020B0604020202020204" pitchFamily="34" charset="0"/>
              <a:buChar char="•"/>
            </a:pPr>
            <a:r>
              <a:rPr lang="en-US" dirty="0"/>
              <a:t>Measuring Tapes</a:t>
            </a:r>
          </a:p>
          <a:p>
            <a:pPr marL="285750" indent="-285750">
              <a:buFont typeface="Arial" panose="020B0604020202020204" pitchFamily="34" charset="0"/>
              <a:buChar char="•"/>
            </a:pPr>
            <a:r>
              <a:rPr lang="en-US" dirty="0"/>
              <a:t>Graduated Cylinders</a:t>
            </a:r>
          </a:p>
          <a:p>
            <a:pPr marL="285750" indent="-285750">
              <a:buFont typeface="Arial" panose="020B0604020202020204" pitchFamily="34" charset="0"/>
              <a:buChar char="•"/>
            </a:pPr>
            <a:r>
              <a:rPr lang="en-US" dirty="0"/>
              <a:t>Scales/ Balances</a:t>
            </a:r>
          </a:p>
          <a:p>
            <a:pPr marL="742950" lvl="1" indent="-285750">
              <a:buFont typeface="Arial" panose="020B0604020202020204" pitchFamily="34" charset="0"/>
              <a:buChar char="•"/>
            </a:pPr>
            <a:r>
              <a:rPr lang="en-US" dirty="0"/>
              <a:t>Triple Beam Balances</a:t>
            </a:r>
          </a:p>
          <a:p>
            <a:pPr marL="742950" lvl="1" indent="-285750">
              <a:buFont typeface="Arial" panose="020B0604020202020204" pitchFamily="34" charset="0"/>
              <a:buChar char="•"/>
            </a:pPr>
            <a:r>
              <a:rPr lang="en-US" dirty="0"/>
              <a:t>Elementary Balances (pictured)</a:t>
            </a:r>
          </a:p>
          <a:p>
            <a:pPr marL="742950" lvl="1" indent="-285750">
              <a:buFont typeface="Arial" panose="020B0604020202020204" pitchFamily="34" charset="0"/>
              <a:buChar char="•"/>
            </a:pPr>
            <a:r>
              <a:rPr lang="en-US" dirty="0"/>
              <a:t>Digital Balances</a:t>
            </a:r>
          </a:p>
          <a:p>
            <a:pPr marL="285750" indent="-285750">
              <a:buFont typeface="Arial" panose="020B0604020202020204" pitchFamily="34" charset="0"/>
              <a:buChar char="•"/>
            </a:pPr>
            <a:r>
              <a:rPr lang="en-US" dirty="0"/>
              <a:t>Measuring Cups/ Tablespoons/ Teaspoons</a:t>
            </a:r>
          </a:p>
          <a:p>
            <a:pPr marL="285750" indent="-285750">
              <a:buFont typeface="Arial" panose="020B0604020202020204" pitchFamily="34" charset="0"/>
              <a:buChar char="•"/>
            </a:pPr>
            <a:r>
              <a:rPr lang="en-US" dirty="0"/>
              <a:t>Gallon Measurement Set (pictured)</a:t>
            </a:r>
          </a:p>
          <a:p>
            <a:pPr marL="285750" indent="-285750">
              <a:buFont typeface="Arial" panose="020B0604020202020204" pitchFamily="34" charset="0"/>
              <a:buChar char="•"/>
            </a:pPr>
            <a:r>
              <a:rPr lang="en-US" dirty="0"/>
              <a:t>Liter Measurement Set</a:t>
            </a:r>
          </a:p>
          <a:p>
            <a:pPr marL="285750" indent="-285750">
              <a:buFont typeface="Arial" panose="020B0604020202020204" pitchFamily="34" charset="0"/>
              <a:buChar char="•"/>
            </a:pPr>
            <a:r>
              <a:rPr lang="en-US" dirty="0"/>
              <a:t>Thermometers</a:t>
            </a:r>
          </a:p>
        </p:txBody>
      </p:sp>
      <p:pic>
        <p:nvPicPr>
          <p:cNvPr id="1026" name="Picture 2" descr="Ohaus SP-602 Scout Pro Digital Balance, 600 x 0.01 g">
            <a:extLst>
              <a:ext uri="{FF2B5EF4-FFF2-40B4-BE49-F238E27FC236}">
                <a16:creationId xmlns:a16="http://schemas.microsoft.com/office/drawing/2014/main" id="{9E6938A9-D89E-4E23-91D9-BBF48CC7A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825" y="1151245"/>
            <a:ext cx="260985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E787954-03D7-441E-AA13-2D639103A926}"/>
              </a:ext>
            </a:extLst>
          </p:cNvPr>
          <p:cNvPicPr>
            <a:picLocks noChangeAspect="1"/>
          </p:cNvPicPr>
          <p:nvPr/>
        </p:nvPicPr>
        <p:blipFill>
          <a:blip r:embed="rId3"/>
          <a:stretch>
            <a:fillRect/>
          </a:stretch>
        </p:blipFill>
        <p:spPr>
          <a:xfrm>
            <a:off x="5410200" y="3276600"/>
            <a:ext cx="3200400" cy="3200400"/>
          </a:xfrm>
          <a:prstGeom prst="rect">
            <a:avLst/>
          </a:prstGeom>
        </p:spPr>
      </p:pic>
    </p:spTree>
    <p:extLst>
      <p:ext uri="{BB962C8B-B14F-4D97-AF65-F5344CB8AC3E}">
        <p14:creationId xmlns:p14="http://schemas.microsoft.com/office/powerpoint/2010/main" val="47516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a:xfrm>
            <a:off x="4038600" y="1143000"/>
            <a:ext cx="4876800" cy="5257800"/>
          </a:xfrm>
        </p:spPr>
        <p:txBody>
          <a:bodyPr>
            <a:normAutofit/>
          </a:bodyPr>
          <a:lstStyle/>
          <a:p>
            <a:endParaRPr lang="en-US" dirty="0"/>
          </a:p>
          <a:p>
            <a:endParaRPr lang="en-US" dirty="0"/>
          </a:p>
          <a:p>
            <a:endParaRPr lang="en-US" dirty="0"/>
          </a:p>
        </p:txBody>
      </p:sp>
      <p:sp>
        <p:nvSpPr>
          <p:cNvPr id="2" name="TextBox 1"/>
          <p:cNvSpPr txBox="1"/>
          <p:nvPr/>
        </p:nvSpPr>
        <p:spPr>
          <a:xfrm>
            <a:off x="533400" y="990600"/>
            <a:ext cx="7772400" cy="5816977"/>
          </a:xfrm>
          <a:prstGeom prst="rect">
            <a:avLst/>
          </a:prstGeom>
          <a:noFill/>
        </p:spPr>
        <p:txBody>
          <a:bodyPr wrap="square" rtlCol="0">
            <a:spAutoFit/>
          </a:bodyPr>
          <a:lstStyle/>
          <a:p>
            <a:pPr algn="ctr"/>
            <a:r>
              <a:rPr lang="en-US" sz="2400" dirty="0"/>
              <a:t>Ready to Request Some Materials?</a:t>
            </a:r>
          </a:p>
          <a:p>
            <a:endParaRPr lang="en-US" dirty="0"/>
          </a:p>
          <a:p>
            <a:pPr algn="ctr"/>
            <a:r>
              <a:rPr lang="en-US" dirty="0"/>
              <a:t>Go to our web site at </a:t>
            </a:r>
            <a:r>
              <a:rPr lang="en-US" dirty="0">
                <a:hlinkClick r:id="rId2"/>
              </a:rPr>
              <a:t>Equipment Lending Service </a:t>
            </a:r>
            <a:r>
              <a:rPr lang="en-US" dirty="0"/>
              <a:t>and click on the “Reserve” Button</a:t>
            </a:r>
          </a:p>
          <a:p>
            <a:pPr algn="ctr"/>
            <a:r>
              <a:rPr lang="en-US" dirty="0"/>
              <a:t>OR just click here:</a:t>
            </a:r>
          </a:p>
          <a:p>
            <a:pPr algn="ctr"/>
            <a:r>
              <a:rPr lang="en-US" dirty="0">
                <a:hlinkClick r:id="rId3"/>
              </a:rPr>
              <a:t>Reserve Materials</a:t>
            </a:r>
            <a:endParaRPr lang="en-US" dirty="0"/>
          </a:p>
          <a:p>
            <a:pPr algn="ctr"/>
            <a:endParaRPr lang="en-US" dirty="0"/>
          </a:p>
          <a:p>
            <a:pPr algn="ctr"/>
            <a:r>
              <a:rPr lang="en-US" sz="2400" dirty="0"/>
              <a:t>Still Have Questions? </a:t>
            </a:r>
          </a:p>
          <a:p>
            <a:pPr algn="ctr"/>
            <a:endParaRPr lang="en-US" dirty="0"/>
          </a:p>
          <a:p>
            <a:pPr algn="ctr"/>
            <a:r>
              <a:rPr lang="en-US" sz="1800" dirty="0"/>
              <a:t>We love to talk to customers.  We are a small service, so we know</a:t>
            </a:r>
            <a:r>
              <a:rPr lang="en-US" dirty="0"/>
              <a:t> how our materials are used by other educators and can help you pick the perfect materials for whatever STEM topic you are teaching!</a:t>
            </a:r>
          </a:p>
          <a:p>
            <a:pPr algn="ctr"/>
            <a:endParaRPr lang="en-US" sz="1800" dirty="0"/>
          </a:p>
          <a:p>
            <a:pPr algn="ctr"/>
            <a:r>
              <a:rPr lang="en-US" sz="1800" dirty="0"/>
              <a:t>So please… don’t hesitate to call or e-mail!!!</a:t>
            </a:r>
          </a:p>
          <a:p>
            <a:pPr algn="ctr"/>
            <a:endParaRPr lang="en-US" sz="1800" dirty="0"/>
          </a:p>
          <a:p>
            <a:pPr algn="ctr"/>
            <a:r>
              <a:rPr lang="en-US" sz="1800" dirty="0"/>
              <a:t>Paige: 812-205-5501</a:t>
            </a:r>
          </a:p>
          <a:p>
            <a:pPr algn="ctr"/>
            <a:r>
              <a:rPr lang="en-US" sz="1800" dirty="0"/>
              <a:t>pdwalling@usi.edu</a:t>
            </a:r>
            <a:endParaRPr lang="en-US" dirty="0"/>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AutoNum type="arabicPeriod"/>
            </a:pPr>
            <a:endParaRPr lang="en-US" dirty="0"/>
          </a:p>
        </p:txBody>
      </p:sp>
    </p:spTree>
    <p:extLst>
      <p:ext uri="{BB962C8B-B14F-4D97-AF65-F5344CB8AC3E}">
        <p14:creationId xmlns:p14="http://schemas.microsoft.com/office/powerpoint/2010/main" val="27590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6370328"/>
              </p:ext>
            </p:extLst>
          </p:nvPr>
        </p:nvGraphicFramePr>
        <p:xfrm>
          <a:off x="990600" y="901048"/>
          <a:ext cx="7162800" cy="395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332227"/>
            <a:ext cx="2279753" cy="70714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35251"/>
            <a:ext cx="2242380" cy="892886"/>
          </a:xfrm>
          <a:prstGeom prst="rect">
            <a:avLst/>
          </a:prstGeom>
        </p:spPr>
      </p:pic>
      <p:sp>
        <p:nvSpPr>
          <p:cNvPr id="2" name="TextBox 1">
            <a:extLst>
              <a:ext uri="{FF2B5EF4-FFF2-40B4-BE49-F238E27FC236}">
                <a16:creationId xmlns:a16="http://schemas.microsoft.com/office/drawing/2014/main" id="{E61D06E5-5B31-4193-A51D-B5E47A5AC807}"/>
              </a:ext>
            </a:extLst>
          </p:cNvPr>
          <p:cNvSpPr txBox="1"/>
          <p:nvPr/>
        </p:nvSpPr>
        <p:spPr>
          <a:xfrm>
            <a:off x="962637" y="4564020"/>
            <a:ext cx="7162800" cy="2246769"/>
          </a:xfrm>
          <a:prstGeom prst="rect">
            <a:avLst/>
          </a:prstGeom>
          <a:noFill/>
        </p:spPr>
        <p:txBody>
          <a:bodyPr wrap="square" rtlCol="0">
            <a:spAutoFit/>
          </a:bodyPr>
          <a:lstStyle/>
          <a:p>
            <a:pPr algn="ctr"/>
            <a:r>
              <a:rPr lang="en-US" sz="2000" b="1" dirty="0"/>
              <a:t>The Equipment Lending Service arm of the Resource Center has over 1,000 pieces of equipment that we lend… and we deliver and pick-up right to your school… all for FREE!  If you have questions about any other arm (First Lego League, Science Fair, or Science Olympiad), just ask!  We are currently looking for Middle School Science Olympiad Teams… let us know if you would like more information!</a:t>
            </a:r>
          </a:p>
        </p:txBody>
      </p:sp>
      <p:sp>
        <p:nvSpPr>
          <p:cNvPr id="3" name="Arrow: Down 2">
            <a:extLst>
              <a:ext uri="{FF2B5EF4-FFF2-40B4-BE49-F238E27FC236}">
                <a16:creationId xmlns:a16="http://schemas.microsoft.com/office/drawing/2014/main" id="{30092E94-47D8-4A4A-B640-2C61842EC689}"/>
              </a:ext>
            </a:extLst>
          </p:cNvPr>
          <p:cNvSpPr/>
          <p:nvPr/>
        </p:nvSpPr>
        <p:spPr>
          <a:xfrm rot="2986943">
            <a:off x="7302329" y="1490807"/>
            <a:ext cx="1066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F4CBDA-4573-4427-8D69-8449EBC141CB}"/>
              </a:ext>
            </a:extLst>
          </p:cNvPr>
          <p:cNvSpPr/>
          <p:nvPr/>
        </p:nvSpPr>
        <p:spPr>
          <a:xfrm>
            <a:off x="5867400" y="2144048"/>
            <a:ext cx="1752600" cy="1373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 indoor&#10;&#10;Description automatically generated">
            <a:extLst>
              <a:ext uri="{FF2B5EF4-FFF2-40B4-BE49-F238E27FC236}">
                <a16:creationId xmlns:a16="http://schemas.microsoft.com/office/drawing/2014/main" id="{D7E971B0-831C-40F5-88AD-BA4FD1460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419350"/>
            <a:ext cx="2722652" cy="2019300"/>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6553200" cy="5324535"/>
          </a:xfrm>
          <a:prstGeom prst="rect">
            <a:avLst/>
          </a:prstGeom>
          <a:noFill/>
        </p:spPr>
        <p:txBody>
          <a:bodyPr wrap="square" rtlCol="0">
            <a:spAutoFit/>
          </a:bodyPr>
          <a:lstStyle/>
          <a:p>
            <a:r>
              <a:rPr lang="en-US" sz="2000" dirty="0"/>
              <a:t>The Equipment Lending Service offers delivery to all schools in a 12-county region, including Vanderburgh, Warrick, and Posey counties.  All items are loaned for 2-week periods, and most come with a curriculum or user’s guide.  We are a completely </a:t>
            </a:r>
            <a:r>
              <a:rPr lang="en-US" sz="2000" dirty="0">
                <a:solidFill>
                  <a:srgbClr val="00B050"/>
                </a:solidFill>
              </a:rPr>
              <a:t>FREE</a:t>
            </a:r>
            <a:r>
              <a:rPr lang="en-US" sz="2000" dirty="0"/>
              <a:t> service funded by the University of Southern Indiana. </a:t>
            </a:r>
          </a:p>
          <a:p>
            <a:endParaRPr lang="en-US" sz="2000" dirty="0"/>
          </a:p>
          <a:p>
            <a:r>
              <a:rPr lang="en-US" sz="2000" dirty="0"/>
              <a:t>The STEM items we loan were all recommended by educators.  And we have </a:t>
            </a:r>
            <a:r>
              <a:rPr lang="en-US" sz="2000" b="1" dirty="0"/>
              <a:t>classroom sets of everything</a:t>
            </a:r>
            <a:r>
              <a:rPr lang="en-US" sz="2000" dirty="0"/>
              <a:t>, so every student has a chance for hands-on STEM education.  Some of our items are STEM games– fun but with an underlying STEM theme.  Other items are educational tools. We know that teachers need both!  We are here to help with whatever STEM needs you have.  And if you don’t see what you need, just ask.  We frequently partner with USI Biology, Physics, Geology, and Chemistry departments to provide materials to schools.</a:t>
            </a:r>
          </a:p>
        </p:txBody>
      </p:sp>
    </p:spTree>
    <p:extLst>
      <p:ext uri="{BB962C8B-B14F-4D97-AF65-F5344CB8AC3E}">
        <p14:creationId xmlns:p14="http://schemas.microsoft.com/office/powerpoint/2010/main" val="14722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t Wheels - Enjoy playtime while exploring science, math, and engineering!  With Hot Wheels Speedometry, you and your kids can play together while also  learning the basics of force, motion and much">
            <a:extLst>
              <a:ext uri="{FF2B5EF4-FFF2-40B4-BE49-F238E27FC236}">
                <a16:creationId xmlns:a16="http://schemas.microsoft.com/office/drawing/2014/main" id="{35EFDA73-0B66-4DE3-834E-7EDF17633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1583461" cy="1977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ECA35ED-EB71-4F4A-ACC2-E747839F7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4953000"/>
            <a:ext cx="3019425" cy="1535193"/>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981200" y="19050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838200" y="1447800"/>
            <a:ext cx="6477000" cy="5262979"/>
          </a:xfrm>
          <a:prstGeom prst="rect">
            <a:avLst/>
          </a:prstGeom>
          <a:noFill/>
        </p:spPr>
        <p:txBody>
          <a:bodyPr wrap="square" rtlCol="0">
            <a:spAutoFit/>
          </a:bodyPr>
          <a:lstStyle/>
          <a:p>
            <a:r>
              <a:rPr lang="en-US" sz="2400" dirty="0"/>
              <a:t>We have many materials </a:t>
            </a:r>
            <a:r>
              <a:rPr lang="en-US" sz="2400" b="1" dirty="0"/>
              <a:t>designed </a:t>
            </a:r>
            <a:r>
              <a:rPr lang="en-US" sz="2400" dirty="0"/>
              <a:t>for Middle School students, and other items that are easily adapted for use in Middle School.</a:t>
            </a:r>
          </a:p>
          <a:p>
            <a:endParaRPr lang="en-US" sz="2400" dirty="0"/>
          </a:p>
          <a:p>
            <a:pPr algn="r"/>
            <a:r>
              <a:rPr lang="en-US" sz="2400" dirty="0"/>
              <a:t>The following slides highlight some of our most popular items for Middle School.</a:t>
            </a:r>
          </a:p>
          <a:p>
            <a:pPr algn="r"/>
            <a:endParaRPr lang="en-US" sz="2400" dirty="0"/>
          </a:p>
          <a:p>
            <a:pPr algn="r"/>
            <a:r>
              <a:rPr lang="en-US" sz="2400" dirty="0"/>
              <a:t>To go directly to our searchable equipment database OR to print a paper copy of our inventory, click here:</a:t>
            </a:r>
          </a:p>
          <a:p>
            <a:pPr algn="ctr"/>
            <a:endParaRPr lang="en-US" sz="2400" dirty="0"/>
          </a:p>
          <a:p>
            <a:pPr algn="r"/>
            <a:r>
              <a:rPr lang="en-US" sz="2400" dirty="0">
                <a:hlinkClick r:id="rId4"/>
              </a:rPr>
              <a:t>SwISTEM Equipment Database</a:t>
            </a:r>
            <a:endParaRPr lang="en-US" sz="2400" dirty="0"/>
          </a:p>
          <a:p>
            <a:pPr algn="r"/>
            <a:endParaRPr lang="en-US" sz="2400" dirty="0"/>
          </a:p>
          <a:p>
            <a:pPr algn="r"/>
            <a:r>
              <a:rPr lang="en-US" sz="2400" dirty="0">
                <a:hlinkClick r:id="rId5"/>
              </a:rPr>
              <a:t>Paper List of Available Equipment</a:t>
            </a:r>
            <a:endParaRPr lang="en-US" sz="2400" dirty="0"/>
          </a:p>
        </p:txBody>
      </p:sp>
    </p:spTree>
    <p:extLst>
      <p:ext uri="{BB962C8B-B14F-4D97-AF65-F5344CB8AC3E}">
        <p14:creationId xmlns:p14="http://schemas.microsoft.com/office/powerpoint/2010/main" val="231203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17CBE4DB-7C14-FA4A-2D35-9BDF28E7DE9B}"/>
              </a:ext>
            </a:extLst>
          </p:cNvPr>
          <p:cNvSpPr txBox="1"/>
          <p:nvPr/>
        </p:nvSpPr>
        <p:spPr>
          <a:xfrm>
            <a:off x="304800" y="1143000"/>
            <a:ext cx="5867400" cy="4524315"/>
          </a:xfrm>
          <a:prstGeom prst="rect">
            <a:avLst/>
          </a:prstGeom>
          <a:noFill/>
        </p:spPr>
        <p:txBody>
          <a:bodyPr wrap="square" rtlCol="0">
            <a:spAutoFit/>
          </a:bodyPr>
          <a:lstStyle/>
          <a:p>
            <a:pPr algn="ctr"/>
            <a:r>
              <a:rPr lang="en-US" sz="2400" dirty="0"/>
              <a:t>We now have activities and materials linked directly to Middle School Standards.  This is a great way to find items from our inventory (and an activity or curriculum) that address your standard of interest!</a:t>
            </a:r>
          </a:p>
          <a:p>
            <a:pPr algn="ctr"/>
            <a:endParaRPr lang="en-US" sz="2400" dirty="0"/>
          </a:p>
          <a:p>
            <a:pPr algn="ctr"/>
            <a:r>
              <a:rPr lang="en-US" sz="2400" dirty="0"/>
              <a:t>All activities linked to standards are FREE and do not require log-in, passwords, or money!</a:t>
            </a:r>
          </a:p>
          <a:p>
            <a:pPr algn="ctr"/>
            <a:endParaRPr lang="en-US" sz="2400" dirty="0"/>
          </a:p>
          <a:p>
            <a:pPr algn="ctr"/>
            <a:r>
              <a:rPr lang="en-US" sz="2400" dirty="0">
                <a:hlinkClick r:id="rId2"/>
              </a:rPr>
              <a:t>6</a:t>
            </a:r>
            <a:r>
              <a:rPr lang="en-US" sz="2400" baseline="30000" dirty="0">
                <a:hlinkClick r:id="rId2"/>
              </a:rPr>
              <a:t>th</a:t>
            </a:r>
            <a:r>
              <a:rPr lang="en-US" sz="2400" dirty="0">
                <a:hlinkClick r:id="rId2"/>
              </a:rPr>
              <a:t> Grade Standards</a:t>
            </a:r>
            <a:endParaRPr lang="en-US" sz="2400" dirty="0"/>
          </a:p>
          <a:p>
            <a:pPr algn="ctr"/>
            <a:r>
              <a:rPr lang="en-US" sz="2400" dirty="0">
                <a:hlinkClick r:id="rId3"/>
              </a:rPr>
              <a:t>7</a:t>
            </a:r>
            <a:r>
              <a:rPr lang="en-US" sz="2400" baseline="30000" dirty="0">
                <a:hlinkClick r:id="rId3"/>
              </a:rPr>
              <a:t>th</a:t>
            </a:r>
            <a:r>
              <a:rPr lang="en-US" sz="2400" dirty="0">
                <a:hlinkClick r:id="rId3"/>
              </a:rPr>
              <a:t> Grade Standards</a:t>
            </a:r>
            <a:endParaRPr lang="en-US" sz="2400" dirty="0"/>
          </a:p>
          <a:p>
            <a:pPr algn="ctr"/>
            <a:r>
              <a:rPr lang="en-US" sz="2400" dirty="0">
                <a:hlinkClick r:id="rId4"/>
              </a:rPr>
              <a:t>8</a:t>
            </a:r>
            <a:r>
              <a:rPr lang="en-US" sz="2400" baseline="30000" dirty="0">
                <a:hlinkClick r:id="rId4"/>
              </a:rPr>
              <a:t>th</a:t>
            </a:r>
            <a:r>
              <a:rPr lang="en-US" sz="2400" dirty="0">
                <a:hlinkClick r:id="rId4"/>
              </a:rPr>
              <a:t> Grade Standards</a:t>
            </a:r>
            <a:endParaRPr lang="en-US" sz="2400" dirty="0"/>
          </a:p>
        </p:txBody>
      </p:sp>
      <p:pic>
        <p:nvPicPr>
          <p:cNvPr id="6" name="Picture 5">
            <a:extLst>
              <a:ext uri="{FF2B5EF4-FFF2-40B4-BE49-F238E27FC236}">
                <a16:creationId xmlns:a16="http://schemas.microsoft.com/office/drawing/2014/main" id="{2236DDEE-DF18-C376-E24A-76048B8733DE}"/>
              </a:ext>
            </a:extLst>
          </p:cNvPr>
          <p:cNvPicPr>
            <a:picLocks noChangeAspect="1"/>
          </p:cNvPicPr>
          <p:nvPr/>
        </p:nvPicPr>
        <p:blipFill>
          <a:blip r:embed="rId5"/>
          <a:stretch>
            <a:fillRect/>
          </a:stretch>
        </p:blipFill>
        <p:spPr>
          <a:xfrm>
            <a:off x="6028673" y="1706939"/>
            <a:ext cx="2833597" cy="3444122"/>
          </a:xfrm>
          <a:prstGeom prst="rect">
            <a:avLst/>
          </a:prstGeom>
        </p:spPr>
      </p:pic>
    </p:spTree>
    <p:extLst>
      <p:ext uri="{BB962C8B-B14F-4D97-AF65-F5344CB8AC3E}">
        <p14:creationId xmlns:p14="http://schemas.microsoft.com/office/powerpoint/2010/main" val="421884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414046"/>
            <a:ext cx="5029200" cy="523220"/>
          </a:xfrm>
          <a:prstGeom prst="rect">
            <a:avLst/>
          </a:prstGeom>
          <a:noFill/>
        </p:spPr>
        <p:txBody>
          <a:bodyPr wrap="square" rtlCol="0">
            <a:spAutoFit/>
          </a:bodyPr>
          <a:lstStyle/>
          <a:p>
            <a:pPr algn="ctr"/>
            <a:r>
              <a:rPr lang="en-US" sz="2800" b="1" dirty="0"/>
              <a:t>K-</a:t>
            </a:r>
            <a:r>
              <a:rPr lang="en-US" sz="2800" b="1" dirty="0" err="1"/>
              <a:t>Nex</a:t>
            </a:r>
            <a:r>
              <a:rPr lang="en-US" sz="2800" b="1" dirty="0"/>
              <a:t> Introduction to Bridges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82" y="1080938"/>
            <a:ext cx="2590800" cy="2133600"/>
          </a:xfrm>
          <a:prstGeom prst="rect">
            <a:avLst/>
          </a:prstGeom>
        </p:spPr>
      </p:pic>
      <p:sp>
        <p:nvSpPr>
          <p:cNvPr id="10" name="Rectangle 9"/>
          <p:cNvSpPr/>
          <p:nvPr/>
        </p:nvSpPr>
        <p:spPr>
          <a:xfrm>
            <a:off x="380999" y="1937266"/>
            <a:ext cx="5638801" cy="1600438"/>
          </a:xfrm>
          <a:prstGeom prst="rect">
            <a:avLst/>
          </a:prstGeom>
        </p:spPr>
        <p:txBody>
          <a:bodyPr wrap="square">
            <a:spAutoFit/>
          </a:bodyPr>
          <a:lstStyle/>
          <a:p>
            <a:r>
              <a:rPr lang="en-US" sz="1400" dirty="0">
                <a:solidFill>
                  <a:srgbClr val="333333"/>
                </a:solidFill>
                <a:cs typeface="Calibri" panose="020F0502020204030204" pitchFamily="34" charset="0"/>
              </a:rPr>
              <a:t>This kit contains 207 pieces, including rods, stems, and connectors. Build 13 fully-functioning replicas of real-life bridges. These models help educate builders about bridge infrastructure by demonstrating key bridge types, such as truss, arch, cantilever, beam, suspension, movable/bascule, and cable-stayed. </a:t>
            </a:r>
            <a:r>
              <a:rPr lang="en-US" sz="1400" dirty="0">
                <a:solidFill>
                  <a:srgbClr val="333333"/>
                </a:solidFill>
                <a:cs typeface="Calibri" panose="020F0502020204030204" pitchFamily="34" charset="0"/>
                <a:hlinkClick r:id="rId3"/>
              </a:rPr>
              <a:t>Building instructions </a:t>
            </a:r>
            <a:r>
              <a:rPr lang="en-US" sz="1400" dirty="0">
                <a:solidFill>
                  <a:srgbClr val="333333"/>
                </a:solidFill>
                <a:cs typeface="Calibri" panose="020F0502020204030204" pitchFamily="34" charset="0"/>
              </a:rPr>
              <a:t>and a </a:t>
            </a:r>
            <a:r>
              <a:rPr lang="en-US" sz="1400" dirty="0">
                <a:solidFill>
                  <a:srgbClr val="333333"/>
                </a:solidFill>
                <a:cs typeface="Calibri" panose="020F0502020204030204" pitchFamily="34" charset="0"/>
                <a:hlinkClick r:id="rId4"/>
              </a:rPr>
              <a:t>teacher’s guide </a:t>
            </a:r>
            <a:r>
              <a:rPr lang="en-US" sz="1400" dirty="0">
                <a:solidFill>
                  <a:srgbClr val="333333"/>
                </a:solidFill>
                <a:cs typeface="Calibri" panose="020F0502020204030204" pitchFamily="34" charset="0"/>
              </a:rPr>
              <a:t>are included. Set also includes worksheets.   Perfect for Middle School.  </a:t>
            </a:r>
            <a:r>
              <a:rPr lang="en-US" sz="1400" b="1" dirty="0">
                <a:solidFill>
                  <a:srgbClr val="333333"/>
                </a:solidFill>
                <a:cs typeface="Calibri" panose="020F0502020204030204" pitchFamily="34" charset="0"/>
              </a:rPr>
              <a:t>We now have 10 of these sets!</a:t>
            </a:r>
            <a:endParaRPr lang="en-US" sz="1400" b="1" dirty="0">
              <a:cs typeface="Calibri" panose="020F0502020204030204" pitchFamily="34" charset="0"/>
            </a:endParaRPr>
          </a:p>
        </p:txBody>
      </p:sp>
      <p:pic>
        <p:nvPicPr>
          <p:cNvPr id="1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130318" y="3412513"/>
            <a:ext cx="2184400" cy="1638299"/>
          </a:xfrm>
          <a:prstGeom prst="rect">
            <a:avLst/>
          </a:prstGeom>
        </p:spPr>
      </p:pic>
      <p:sp>
        <p:nvSpPr>
          <p:cNvPr id="16" name="Rectangle 15"/>
          <p:cNvSpPr/>
          <p:nvPr/>
        </p:nvSpPr>
        <p:spPr>
          <a:xfrm>
            <a:off x="352823" y="3785386"/>
            <a:ext cx="4562403" cy="523220"/>
          </a:xfrm>
          <a:prstGeom prst="rect">
            <a:avLst/>
          </a:prstGeom>
        </p:spPr>
        <p:txBody>
          <a:bodyPr wrap="none">
            <a:spAutoFit/>
          </a:bodyPr>
          <a:lstStyle/>
          <a:p>
            <a:r>
              <a:rPr lang="en-US" sz="2800" b="1" dirty="0"/>
              <a:t>Hot Wheels </a:t>
            </a:r>
            <a:r>
              <a:rPr lang="en-US" sz="2800" b="1" dirty="0" err="1"/>
              <a:t>Speedometry</a:t>
            </a:r>
            <a:r>
              <a:rPr lang="en-US" sz="2800" b="1" dirty="0"/>
              <a:t> Set</a:t>
            </a:r>
          </a:p>
        </p:txBody>
      </p:sp>
      <p:sp>
        <p:nvSpPr>
          <p:cNvPr id="17" name="Rectangle 16"/>
          <p:cNvSpPr/>
          <p:nvPr/>
        </p:nvSpPr>
        <p:spPr>
          <a:xfrm>
            <a:off x="368416" y="4332318"/>
            <a:ext cx="4572000" cy="2031325"/>
          </a:xfrm>
          <a:prstGeom prst="rect">
            <a:avLst/>
          </a:prstGeom>
        </p:spPr>
        <p:txBody>
          <a:bodyPr>
            <a:spAutoFit/>
          </a:bodyPr>
          <a:lstStyle/>
          <a:p>
            <a:r>
              <a:rPr lang="en-US" sz="1400" dirty="0"/>
              <a:t>Our most popular Middle School Item!  Teaches about forces, motion, speed, and velocity with an easy- to -use curriculum.  Our set has enough cars, tracks, and loops for a whole classroom. The curriculum was designed for 4</a:t>
            </a:r>
            <a:r>
              <a:rPr lang="en-US" sz="1400" baseline="30000" dirty="0"/>
              <a:t>th</a:t>
            </a:r>
            <a:r>
              <a:rPr lang="en-US" sz="1400" dirty="0"/>
              <a:t> grade, but it works great with older grades.  They just dig deeper!  You can also use it with our </a:t>
            </a:r>
            <a:r>
              <a:rPr lang="en-US" sz="1400" dirty="0">
                <a:hlinkClick r:id="rId6"/>
              </a:rPr>
              <a:t>Photogate timers </a:t>
            </a:r>
            <a:r>
              <a:rPr lang="en-US" sz="1400" dirty="0"/>
              <a:t>for actual data analysis.</a:t>
            </a:r>
          </a:p>
          <a:p>
            <a:endParaRPr lang="en-US" sz="1400" dirty="0"/>
          </a:p>
          <a:p>
            <a:pPr algn="ctr"/>
            <a:r>
              <a:rPr lang="en-US" sz="1400" dirty="0" err="1">
                <a:hlinkClick r:id="rId7"/>
              </a:rPr>
              <a:t>Speedometry</a:t>
            </a:r>
            <a:r>
              <a:rPr lang="en-US" sz="1400" dirty="0">
                <a:hlinkClick r:id="rId7"/>
              </a:rPr>
              <a:t> Curriculum</a:t>
            </a:r>
            <a:endParaRPr lang="en-US" sz="1400"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4089" y="4800600"/>
            <a:ext cx="2209800" cy="1628775"/>
          </a:xfrm>
          <a:prstGeom prst="rect">
            <a:avLst/>
          </a:prstGeom>
        </p:spPr>
      </p:pic>
    </p:spTree>
    <p:extLst>
      <p:ext uri="{BB962C8B-B14F-4D97-AF65-F5344CB8AC3E}">
        <p14:creationId xmlns:p14="http://schemas.microsoft.com/office/powerpoint/2010/main" val="256038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18094" y="715552"/>
            <a:ext cx="5029200" cy="584775"/>
          </a:xfrm>
          <a:prstGeom prst="rect">
            <a:avLst/>
          </a:prstGeom>
          <a:noFill/>
        </p:spPr>
        <p:txBody>
          <a:bodyPr wrap="square" rtlCol="0">
            <a:spAutoFit/>
          </a:bodyPr>
          <a:lstStyle/>
          <a:p>
            <a:r>
              <a:rPr lang="en-US" sz="3200" b="1" dirty="0"/>
              <a:t>Cell Biology Resources</a:t>
            </a:r>
          </a:p>
        </p:txBody>
      </p:sp>
      <p:sp>
        <p:nvSpPr>
          <p:cNvPr id="10" name="Rectangle 9"/>
          <p:cNvSpPr/>
          <p:nvPr/>
        </p:nvSpPr>
        <p:spPr>
          <a:xfrm>
            <a:off x="220168" y="1276170"/>
            <a:ext cx="6019800" cy="6463308"/>
          </a:xfrm>
          <a:prstGeom prst="rect">
            <a:avLst/>
          </a:prstGeom>
        </p:spPr>
        <p:txBody>
          <a:bodyPr wrap="square">
            <a:spAutoFit/>
          </a:bodyPr>
          <a:lstStyle/>
          <a:p>
            <a:r>
              <a:rPr lang="en-US" sz="1400" dirty="0"/>
              <a:t>We have many choices to aid with teaching cell biology.  Most teachers borrow more than one at a time, so feel to request multiple items (click on the resource to see a picture and description)!</a:t>
            </a:r>
          </a:p>
          <a:p>
            <a:endParaRPr lang="en-US" sz="1400" dirty="0"/>
          </a:p>
          <a:p>
            <a:pPr marL="342900" indent="-342900">
              <a:buFont typeface="Arial" panose="020B0604020202020204" pitchFamily="34" charset="0"/>
              <a:buChar char="•"/>
            </a:pPr>
            <a:r>
              <a:rPr lang="en-US" sz="1400" b="1" dirty="0">
                <a:hlinkClick r:id="rId2"/>
              </a:rPr>
              <a:t>Microscopes</a:t>
            </a:r>
            <a:r>
              <a:rPr lang="en-US" sz="1400" dirty="0"/>
              <a:t>:  We have over 20 high quality microscopes.  We even have a few battery-operated microscopes if you don’t have enough electrical outlets in your room.  We can also provide prepared slide sets.  We have several choices, including </a:t>
            </a:r>
            <a:r>
              <a:rPr lang="en-US" sz="1400" dirty="0">
                <a:hlinkClick r:id="rId3"/>
              </a:rPr>
              <a:t>Beginner’s Biology</a:t>
            </a:r>
            <a:r>
              <a:rPr lang="en-US" sz="1400" dirty="0"/>
              <a:t> and </a:t>
            </a:r>
            <a:r>
              <a:rPr lang="en-US" sz="1400" dirty="0">
                <a:hlinkClick r:id="rId4"/>
              </a:rPr>
              <a:t>Plants and Animals</a:t>
            </a:r>
            <a:endParaRPr lang="en-US" sz="1400" dirty="0"/>
          </a:p>
          <a:p>
            <a:pPr marL="342900" indent="-342900">
              <a:buFont typeface="Arial" panose="020B0604020202020204" pitchFamily="34" charset="0"/>
              <a:buChar char="•"/>
            </a:pPr>
            <a:r>
              <a:rPr lang="en-US" sz="1400" b="1" dirty="0">
                <a:hlinkClick r:id="rId5"/>
              </a:rPr>
              <a:t>3D Cell Models</a:t>
            </a:r>
            <a:r>
              <a:rPr lang="en-US" sz="1400" dirty="0"/>
              <a:t>:  We have 30 of each of both Plant and Animal cell models.  These are great because students can take them apart and “feel” a cell.  They also come with a helpful booklet.</a:t>
            </a:r>
          </a:p>
          <a:p>
            <a:pPr marL="342900" indent="-342900">
              <a:buFont typeface="Arial" panose="020B0604020202020204" pitchFamily="34" charset="0"/>
              <a:buChar char="•"/>
            </a:pPr>
            <a:r>
              <a:rPr lang="en-US" sz="1400" b="1" dirty="0">
                <a:hlinkClick r:id="rId6"/>
              </a:rPr>
              <a:t>Giant Animal Cell</a:t>
            </a:r>
            <a:r>
              <a:rPr lang="en-US" sz="1400" dirty="0"/>
              <a:t>: We have a giant animal cell model for classroom demonstration purposes.</a:t>
            </a:r>
          </a:p>
          <a:p>
            <a:pPr marL="342900" indent="-342900">
              <a:buFont typeface="Arial" panose="020B0604020202020204" pitchFamily="34" charset="0"/>
              <a:buChar char="•"/>
            </a:pPr>
            <a:r>
              <a:rPr lang="en-US" sz="1400" b="1" dirty="0">
                <a:hlinkClick r:id="rId7"/>
              </a:rPr>
              <a:t>Microslide Viewers</a:t>
            </a:r>
            <a:r>
              <a:rPr lang="en-US" sz="1400" dirty="0"/>
              <a:t>:  Perfect for Middle School, Microslide Viewers provide a microscope experience without the hassle.  The viewers work with slide sets, including </a:t>
            </a:r>
            <a:r>
              <a:rPr lang="en-US" sz="1400" dirty="0">
                <a:hlinkClick r:id="rId8"/>
              </a:rPr>
              <a:t>Animal Mitosis</a:t>
            </a:r>
            <a:r>
              <a:rPr lang="en-US" sz="1400" dirty="0"/>
              <a:t>, </a:t>
            </a:r>
            <a:r>
              <a:rPr lang="en-US" sz="1400" dirty="0">
                <a:hlinkClick r:id="rId9"/>
              </a:rPr>
              <a:t>Cells of Plants and Animals</a:t>
            </a:r>
            <a:r>
              <a:rPr lang="en-US" sz="1400" dirty="0"/>
              <a:t>, </a:t>
            </a:r>
            <a:r>
              <a:rPr lang="en-US" sz="1400" dirty="0">
                <a:hlinkClick r:id="rId10"/>
              </a:rPr>
              <a:t>Meiosis</a:t>
            </a:r>
            <a:r>
              <a:rPr lang="en-US" sz="1400" dirty="0"/>
              <a:t>, and </a:t>
            </a:r>
            <a:r>
              <a:rPr lang="en-US" sz="1400" dirty="0">
                <a:hlinkClick r:id="rId11"/>
              </a:rPr>
              <a:t>Plant Mitosis</a:t>
            </a:r>
            <a:r>
              <a:rPr lang="en-US" sz="1400" dirty="0"/>
              <a:t>.  Each set comes with student worksheets and slide descriptions.  We have 10 of each slide set.</a:t>
            </a:r>
          </a:p>
          <a:p>
            <a:pPr marL="342900" indent="-342900">
              <a:buFont typeface="Arial" panose="020B0604020202020204" pitchFamily="34" charset="0"/>
              <a:buChar char="•"/>
            </a:pPr>
            <a:r>
              <a:rPr lang="en-US" sz="1400" b="1" dirty="0">
                <a:hlinkClick r:id="rId12"/>
              </a:rPr>
              <a:t>Cell Mitosis Model Set</a:t>
            </a:r>
            <a:r>
              <a:rPr lang="en-US" sz="1400" dirty="0"/>
              <a:t>:  This demonstration set has a model for each stage of Mitosis.  Each stage is labelled on the back, so it is perfect for quizzes or review.</a:t>
            </a:r>
          </a:p>
          <a:p>
            <a:pPr marL="342900" indent="-342900">
              <a:buFont typeface="Arial" panose="020B0604020202020204" pitchFamily="34" charset="0"/>
              <a:buChar char="•"/>
            </a:pPr>
            <a:r>
              <a:rPr lang="en-US" sz="1400" b="1" dirty="0">
                <a:hlinkClick r:id="rId13"/>
              </a:rPr>
              <a:t>Cell Meiosis Model Set</a:t>
            </a:r>
            <a:r>
              <a:rPr lang="en-US" sz="1400" dirty="0"/>
              <a:t>:  Like the Mitosis set, this model includes each stage of meiosis.  </a:t>
            </a:r>
          </a:p>
          <a:p>
            <a:pPr marL="342900" indent="-342900">
              <a:buFont typeface="Arial" panose="020B0604020202020204" pitchFamily="34" charset="0"/>
              <a:buChar char="•"/>
            </a:pPr>
            <a:r>
              <a:rPr lang="en-US" sz="1400" b="1" dirty="0">
                <a:hlinkClick r:id="rId14"/>
              </a:rPr>
              <a:t>Magnetic Animal Cell</a:t>
            </a:r>
            <a:r>
              <a:rPr lang="en-US" sz="1400" dirty="0"/>
              <a:t>:  Giant Model of the cell (including removeable parts) that adheres to any magnetic Surface.  We have 2 of these.</a:t>
            </a:r>
          </a:p>
          <a:p>
            <a:pPr marL="342900" indent="-34290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rcRect/>
          <a:stretch/>
        </p:blipFill>
        <p:spPr>
          <a:xfrm>
            <a:off x="9398338" y="7367800"/>
            <a:ext cx="886419" cy="1160166"/>
          </a:xfrm>
          <a:prstGeom prst="rect">
            <a:avLst/>
          </a:prstGeom>
        </p:spPr>
      </p:pic>
      <p:pic>
        <p:nvPicPr>
          <p:cNvPr id="3074" name="Picture 2">
            <a:extLst>
              <a:ext uri="{FF2B5EF4-FFF2-40B4-BE49-F238E27FC236}">
                <a16:creationId xmlns:a16="http://schemas.microsoft.com/office/drawing/2014/main" id="{C3CA0BF8-C3B3-4EB9-92B6-E544C0320D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2788" y="907742"/>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A149E94-6D16-4201-BA73-16E700456BF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72400" y="2358390"/>
            <a:ext cx="1184988" cy="14516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8465FD6-C1FD-452F-92CA-C28C23BE61C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53200" y="3838086"/>
            <a:ext cx="1339477" cy="13394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croslide Viewer Westlab">
            <a:extLst>
              <a:ext uri="{FF2B5EF4-FFF2-40B4-BE49-F238E27FC236}">
                <a16:creationId xmlns:a16="http://schemas.microsoft.com/office/drawing/2014/main" id="{CEE8DABB-114E-42F4-A2DD-FD5C12C755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3027" y="5260648"/>
            <a:ext cx="1483733" cy="148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1000780"/>
            <a:ext cx="5029200" cy="523220"/>
          </a:xfrm>
          <a:prstGeom prst="rect">
            <a:avLst/>
          </a:prstGeom>
          <a:noFill/>
        </p:spPr>
        <p:txBody>
          <a:bodyPr wrap="square" rtlCol="0">
            <a:spAutoFit/>
          </a:bodyPr>
          <a:lstStyle/>
          <a:p>
            <a:pPr algn="ctr"/>
            <a:r>
              <a:rPr lang="en-US" sz="2800" b="1" dirty="0"/>
              <a:t>Lego </a:t>
            </a:r>
            <a:r>
              <a:rPr lang="en-US" sz="2800" b="1" dirty="0" err="1"/>
              <a:t>BricQ</a:t>
            </a:r>
            <a:r>
              <a:rPr lang="en-US" sz="2800" b="1" dirty="0"/>
              <a:t> Motion Prime</a:t>
            </a:r>
          </a:p>
        </p:txBody>
      </p:sp>
      <p:sp>
        <p:nvSpPr>
          <p:cNvPr id="10" name="Rectangle 9"/>
          <p:cNvSpPr/>
          <p:nvPr/>
        </p:nvSpPr>
        <p:spPr>
          <a:xfrm>
            <a:off x="685799" y="1600200"/>
            <a:ext cx="5334001" cy="2246769"/>
          </a:xfrm>
          <a:prstGeom prst="rect">
            <a:avLst/>
          </a:prstGeom>
        </p:spPr>
        <p:txBody>
          <a:bodyPr wrap="square">
            <a:spAutoFit/>
          </a:bodyPr>
          <a:lstStyle/>
          <a:p>
            <a:r>
              <a:rPr lang="en-US" sz="1400" b="0" i="0" dirty="0">
                <a:solidFill>
                  <a:srgbClr val="333333"/>
                </a:solidFill>
                <a:effectLst/>
                <a:latin typeface="Open Sans" panose="020B0606030504020204" pitchFamily="34" charset="0"/>
              </a:rPr>
              <a:t>The LEGO® Education </a:t>
            </a:r>
            <a:r>
              <a:rPr lang="en-US" sz="1400" b="0" i="0" dirty="0" err="1">
                <a:solidFill>
                  <a:srgbClr val="333333"/>
                </a:solidFill>
                <a:effectLst/>
                <a:latin typeface="Open Sans" panose="020B0606030504020204" pitchFamily="34" charset="0"/>
              </a:rPr>
              <a:t>BricQ</a:t>
            </a:r>
            <a:r>
              <a:rPr lang="en-US" sz="1400" b="0" i="0" dirty="0">
                <a:solidFill>
                  <a:srgbClr val="333333"/>
                </a:solidFill>
                <a:effectLst/>
                <a:latin typeface="Open Sans" panose="020B0606030504020204" pitchFamily="34" charset="0"/>
              </a:rPr>
              <a:t> Motion Prime Set engages students in grades 6-8 in the exploration of physical science within a sports context. </a:t>
            </a:r>
            <a:r>
              <a:rPr lang="en-US" sz="1400" b="0" i="0" dirty="0" err="1">
                <a:solidFill>
                  <a:srgbClr val="333333"/>
                </a:solidFill>
                <a:effectLst/>
                <a:latin typeface="Open Sans" panose="020B0606030504020204" pitchFamily="34" charset="0"/>
              </a:rPr>
              <a:t>BricQ</a:t>
            </a:r>
            <a:r>
              <a:rPr lang="en-US" sz="1400" b="0" i="0" dirty="0">
                <a:solidFill>
                  <a:srgbClr val="333333"/>
                </a:solidFill>
                <a:effectLst/>
                <a:latin typeface="Open Sans" panose="020B0606030504020204" pitchFamily="34" charset="0"/>
              </a:rPr>
              <a:t> Motion helps foster an understanding of forces, motion, and interactions by providing easy hands-on learning experiences </a:t>
            </a:r>
            <a:r>
              <a:rPr lang="en-US" sz="1400" b="1" i="0" dirty="0">
                <a:solidFill>
                  <a:srgbClr val="333333"/>
                </a:solidFill>
                <a:effectLst/>
                <a:latin typeface="Open Sans" panose="020B0606030504020204" pitchFamily="34" charset="0"/>
              </a:rPr>
              <a:t>without the need for technology</a:t>
            </a:r>
            <a:r>
              <a:rPr lang="en-US" sz="1400" b="0" i="0" dirty="0">
                <a:solidFill>
                  <a:srgbClr val="333333"/>
                </a:solidFill>
                <a:effectLst/>
                <a:latin typeface="Open Sans" panose="020B0606030504020204" pitchFamily="34" charset="0"/>
              </a:rPr>
              <a:t>.  Students first build a Lego model and then work on solutions to a problem!</a:t>
            </a:r>
          </a:p>
          <a:p>
            <a:endParaRPr lang="en-US" sz="1400" dirty="0"/>
          </a:p>
          <a:p>
            <a:pPr algn="ctr"/>
            <a:r>
              <a:rPr lang="en-US" sz="1400" dirty="0" err="1">
                <a:latin typeface="Open Sans" panose="020B0606030504020204" pitchFamily="34" charset="0"/>
                <a:ea typeface="Open Sans" panose="020B0606030504020204" pitchFamily="34" charset="0"/>
                <a:cs typeface="Open Sans" panose="020B0606030504020204" pitchFamily="34" charset="0"/>
                <a:hlinkClick r:id="rId2"/>
              </a:rPr>
              <a:t>BricQ</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 Motion Prime Overview Video (brief)</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hlinkClick r:id="rId3"/>
              </a:rPr>
              <a:t>Lesson Plans for </a:t>
            </a:r>
            <a:r>
              <a:rPr lang="en-US" sz="1400" dirty="0" err="1">
                <a:latin typeface="Open Sans" panose="020B0606030504020204" pitchFamily="34" charset="0"/>
                <a:ea typeface="Open Sans" panose="020B0606030504020204" pitchFamily="34" charset="0"/>
                <a:cs typeface="Open Sans" panose="020B0606030504020204" pitchFamily="34" charset="0"/>
                <a:hlinkClick r:id="rId3"/>
              </a:rPr>
              <a:t>BricQ</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 Motion prime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685799" y="3947555"/>
            <a:ext cx="4800600" cy="523220"/>
          </a:xfrm>
          <a:prstGeom prst="rect">
            <a:avLst/>
          </a:prstGeom>
          <a:noFill/>
        </p:spPr>
        <p:txBody>
          <a:bodyPr wrap="square" rtlCol="0">
            <a:spAutoFit/>
          </a:bodyPr>
          <a:lstStyle/>
          <a:p>
            <a:r>
              <a:rPr lang="en-US" sz="2800" b="1" dirty="0"/>
              <a:t>Lego Spike Prime</a:t>
            </a:r>
          </a:p>
        </p:txBody>
      </p:sp>
      <p:sp>
        <p:nvSpPr>
          <p:cNvPr id="9" name="Rectangle 8"/>
          <p:cNvSpPr/>
          <p:nvPr/>
        </p:nvSpPr>
        <p:spPr>
          <a:xfrm>
            <a:off x="685799" y="4470775"/>
            <a:ext cx="4876801" cy="2031325"/>
          </a:xfrm>
          <a:prstGeom prst="rect">
            <a:avLst/>
          </a:prstGeom>
        </p:spPr>
        <p:txBody>
          <a:bodyPr wrap="square">
            <a:spAutoFit/>
          </a:bodyPr>
          <a:lstStyle/>
          <a:p>
            <a:r>
              <a:rPr lang="en-US" sz="1400" dirty="0">
                <a:solidFill>
                  <a:srgbClr val="333333"/>
                </a:solidFill>
                <a:latin typeface="Open Sans"/>
              </a:rPr>
              <a:t>Lego Spike Prime is Lego’s robot for Middle School (it replaces the EV3).  Using software that is easily downloaded to any tablet or computer, students learn how to block program.  These kits require hours of time, so they are perfect for an afterschool club OR a class geared to robotics.</a:t>
            </a:r>
          </a:p>
          <a:p>
            <a:endParaRPr lang="en-US" sz="1400" dirty="0">
              <a:solidFill>
                <a:srgbClr val="333333"/>
              </a:solidFill>
              <a:latin typeface="Open Sans"/>
            </a:endParaRPr>
          </a:p>
          <a:p>
            <a:pPr algn="ctr"/>
            <a:r>
              <a:rPr lang="en-US" sz="1400" dirty="0">
                <a:solidFill>
                  <a:srgbClr val="333333"/>
                </a:solidFill>
                <a:latin typeface="Open Sans"/>
                <a:hlinkClick r:id="rId4"/>
              </a:rPr>
              <a:t>Lego Spike Prime Video (brief)</a:t>
            </a:r>
            <a:endParaRPr lang="en-US" sz="1400" dirty="0">
              <a:solidFill>
                <a:srgbClr val="333333"/>
              </a:solidFill>
              <a:latin typeface="Open Sans"/>
            </a:endParaRPr>
          </a:p>
          <a:p>
            <a:pPr algn="ctr"/>
            <a:r>
              <a:rPr lang="en-US" sz="1400" dirty="0">
                <a:solidFill>
                  <a:srgbClr val="333333"/>
                </a:solidFill>
                <a:latin typeface="Open Sans"/>
                <a:hlinkClick r:id="rId5"/>
              </a:rPr>
              <a:t>Lego Spike Prime Lessons</a:t>
            </a:r>
            <a:endParaRPr lang="en-US" sz="1400" dirty="0"/>
          </a:p>
        </p:txBody>
      </p:sp>
      <p:pic>
        <p:nvPicPr>
          <p:cNvPr id="4098" name="Picture 2">
            <a:extLst>
              <a:ext uri="{FF2B5EF4-FFF2-40B4-BE49-F238E27FC236}">
                <a16:creationId xmlns:a16="http://schemas.microsoft.com/office/drawing/2014/main" id="{CDBEA074-85C4-4FFB-81E8-1D34D7C7C7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00078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ego Spike Prime Lets Kids Build Robots—and Confidence | WIRED">
            <a:extLst>
              <a:ext uri="{FF2B5EF4-FFF2-40B4-BE49-F238E27FC236}">
                <a16:creationId xmlns:a16="http://schemas.microsoft.com/office/drawing/2014/main" id="{CBB0742F-1E10-4877-9F38-FDA71602E0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7555" y="4038600"/>
            <a:ext cx="2860757" cy="214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0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914400" y="1054829"/>
            <a:ext cx="5029200" cy="461665"/>
          </a:xfrm>
          <a:prstGeom prst="rect">
            <a:avLst/>
          </a:prstGeom>
          <a:noFill/>
        </p:spPr>
        <p:txBody>
          <a:bodyPr wrap="square" rtlCol="0">
            <a:spAutoFit/>
          </a:bodyPr>
          <a:lstStyle/>
          <a:p>
            <a:pPr algn="ctr"/>
            <a:r>
              <a:rPr lang="en-US" sz="2400" b="1" dirty="0"/>
              <a:t>Simple Machines</a:t>
            </a:r>
          </a:p>
        </p:txBody>
      </p:sp>
      <p:sp>
        <p:nvSpPr>
          <p:cNvPr id="10" name="Rectangle 9"/>
          <p:cNvSpPr/>
          <p:nvPr/>
        </p:nvSpPr>
        <p:spPr>
          <a:xfrm>
            <a:off x="419098" y="1530664"/>
            <a:ext cx="5530092" cy="1569660"/>
          </a:xfrm>
          <a:prstGeom prst="rect">
            <a:avLst/>
          </a:prstGeom>
        </p:spPr>
        <p:txBody>
          <a:bodyPr wrap="square">
            <a:spAutoFit/>
          </a:bodyPr>
          <a:lstStyle/>
          <a:p>
            <a:r>
              <a:rPr lang="en-US" sz="1200" dirty="0"/>
              <a:t>We love our wooden Simple Machine Sets.  Instead of just reading about why simple machines make life easier, your students can do actual experiments for a lesson that really sinks in. </a:t>
            </a:r>
            <a:r>
              <a:rPr lang="en-US" sz="1200" dirty="0">
                <a:solidFill>
                  <a:srgbClr val="333333"/>
                </a:solidFill>
              </a:rPr>
              <a:t>Each model is approximately 7" x 16“ and each has an excellent experiment guide (click on the machine type to see the guide).  Set includes </a:t>
            </a:r>
            <a:r>
              <a:rPr lang="en-US" sz="1200" dirty="0">
                <a:solidFill>
                  <a:srgbClr val="333333"/>
                </a:solidFill>
                <a:hlinkClick r:id="rId2"/>
              </a:rPr>
              <a:t>inclined plane</a:t>
            </a:r>
            <a:r>
              <a:rPr lang="en-US" sz="1200" dirty="0">
                <a:solidFill>
                  <a:srgbClr val="333333"/>
                </a:solidFill>
              </a:rPr>
              <a:t>, </a:t>
            </a:r>
            <a:r>
              <a:rPr lang="en-US" sz="1200" dirty="0">
                <a:solidFill>
                  <a:srgbClr val="333333"/>
                </a:solidFill>
                <a:hlinkClick r:id="rId3"/>
              </a:rPr>
              <a:t>wheel and axel</a:t>
            </a:r>
            <a:r>
              <a:rPr lang="en-US" sz="1200" dirty="0">
                <a:solidFill>
                  <a:srgbClr val="333333"/>
                </a:solidFill>
              </a:rPr>
              <a:t>, </a:t>
            </a:r>
            <a:r>
              <a:rPr lang="en-US" sz="1200" dirty="0">
                <a:solidFill>
                  <a:srgbClr val="333333"/>
                </a:solidFill>
                <a:hlinkClick r:id="rId4"/>
              </a:rPr>
              <a:t>lever</a:t>
            </a:r>
            <a:r>
              <a:rPr lang="en-US" sz="1200" dirty="0">
                <a:solidFill>
                  <a:srgbClr val="333333"/>
                </a:solidFill>
              </a:rPr>
              <a:t>, and </a:t>
            </a:r>
            <a:r>
              <a:rPr lang="en-US" sz="1200" dirty="0">
                <a:solidFill>
                  <a:srgbClr val="333333"/>
                </a:solidFill>
                <a:hlinkClick r:id="rId5"/>
              </a:rPr>
              <a:t>pulley</a:t>
            </a:r>
            <a:r>
              <a:rPr lang="en-US" sz="1200" dirty="0">
                <a:solidFill>
                  <a:srgbClr val="333333"/>
                </a:solidFill>
              </a:rPr>
              <a:t>.  You can request up to 4 sets so students can learn in groups.  Also available: spring scales and mass sets– these can be helpful for students to see the actual differences in force required.</a:t>
            </a:r>
            <a:endParaRPr lang="en-US" sz="1200" dirty="0"/>
          </a:p>
          <a:p>
            <a:r>
              <a:rPr lang="en-US" sz="1200" dirty="0"/>
              <a:t> </a:t>
            </a:r>
          </a:p>
        </p:txBody>
      </p:sp>
      <p:sp>
        <p:nvSpPr>
          <p:cNvPr id="6" name="TextBox 5"/>
          <p:cNvSpPr txBox="1"/>
          <p:nvPr/>
        </p:nvSpPr>
        <p:spPr>
          <a:xfrm>
            <a:off x="419098" y="2937974"/>
            <a:ext cx="4800600" cy="461665"/>
          </a:xfrm>
          <a:prstGeom prst="rect">
            <a:avLst/>
          </a:prstGeom>
          <a:noFill/>
        </p:spPr>
        <p:txBody>
          <a:bodyPr wrap="square" rtlCol="0">
            <a:spAutoFit/>
          </a:bodyPr>
          <a:lstStyle/>
          <a:p>
            <a:r>
              <a:rPr lang="en-US" sz="2400" b="1" dirty="0"/>
              <a:t>Mini-Launcher</a:t>
            </a:r>
          </a:p>
        </p:txBody>
      </p:sp>
      <p:sp>
        <p:nvSpPr>
          <p:cNvPr id="9" name="Rectangle 8"/>
          <p:cNvSpPr/>
          <p:nvPr/>
        </p:nvSpPr>
        <p:spPr>
          <a:xfrm>
            <a:off x="419098" y="3458361"/>
            <a:ext cx="5372102" cy="2862322"/>
          </a:xfrm>
          <a:prstGeom prst="rect">
            <a:avLst/>
          </a:prstGeom>
        </p:spPr>
        <p:txBody>
          <a:bodyPr wrap="square">
            <a:spAutoFit/>
          </a:bodyPr>
          <a:lstStyle/>
          <a:p>
            <a:r>
              <a:rPr lang="en-US" sz="1200" b="0" i="0" dirty="0">
                <a:solidFill>
                  <a:srgbClr val="262729"/>
                </a:solidFill>
                <a:effectLst/>
              </a:rPr>
              <a:t>The Mini Launcher allows students to thoroughly investigate projectile motion. With three, highly repeatable launch speeds, precise launch angle measurements, and the ability to shoot downward, the Mini Launcher enables students to explore projectiles through dynamic, hands-on inquiry.  </a:t>
            </a:r>
            <a:r>
              <a:rPr lang="en-US" sz="1200" dirty="0">
                <a:solidFill>
                  <a:srgbClr val="262729"/>
                </a:solidFill>
              </a:rPr>
              <a:t>Check out the </a:t>
            </a:r>
            <a:r>
              <a:rPr lang="en-US" sz="1200" dirty="0">
                <a:solidFill>
                  <a:srgbClr val="262729"/>
                </a:solidFill>
                <a:hlinkClick r:id="rId6"/>
              </a:rPr>
              <a:t>teacher manual </a:t>
            </a:r>
            <a:r>
              <a:rPr lang="en-US" sz="1200" dirty="0">
                <a:solidFill>
                  <a:srgbClr val="262729"/>
                </a:solidFill>
              </a:rPr>
              <a:t>to see how you could use this launcher in your classroom!</a:t>
            </a:r>
          </a:p>
          <a:p>
            <a:endParaRPr lang="en-US" sz="1200" dirty="0">
              <a:solidFill>
                <a:srgbClr val="262729"/>
              </a:solidFill>
            </a:endParaRPr>
          </a:p>
          <a:p>
            <a:r>
              <a:rPr lang="en-US" sz="2400" b="1" dirty="0">
                <a:solidFill>
                  <a:srgbClr val="262729"/>
                </a:solidFill>
              </a:rPr>
              <a:t>Spheros</a:t>
            </a:r>
          </a:p>
          <a:p>
            <a:endParaRPr lang="en-US" sz="1200" b="1" dirty="0">
              <a:solidFill>
                <a:srgbClr val="262729"/>
              </a:solidFill>
            </a:endParaRPr>
          </a:p>
          <a:p>
            <a:r>
              <a:rPr lang="en-US" sz="1200" dirty="0">
                <a:solidFill>
                  <a:srgbClr val="262729"/>
                </a:solidFill>
              </a:rPr>
              <a:t>We love our 3 classroom sets of Spheros!  They are programmable robots– but there is no building, so you can get to the programming very quickly.  An effective coding lesson could even be done in 45 minutes.  Our set comes with a mat and activity cards, and there are several levels of programming available.  Perfect for students at different levels.  Check out the outstanding </a:t>
            </a:r>
            <a:r>
              <a:rPr lang="en-US" sz="1200" dirty="0">
                <a:solidFill>
                  <a:srgbClr val="262729"/>
                </a:solidFill>
                <a:hlinkClick r:id="rId7"/>
              </a:rPr>
              <a:t>Teacher Guide </a:t>
            </a:r>
            <a:r>
              <a:rPr lang="en-US" sz="1200" dirty="0">
                <a:solidFill>
                  <a:srgbClr val="262729"/>
                </a:solidFill>
              </a:rPr>
              <a:t>or see more information on the </a:t>
            </a:r>
            <a:r>
              <a:rPr lang="en-US" sz="1200" dirty="0">
                <a:solidFill>
                  <a:srgbClr val="262729"/>
                </a:solidFill>
                <a:hlinkClick r:id="rId8"/>
              </a:rPr>
              <a:t>Sphero Web Page</a:t>
            </a:r>
            <a:r>
              <a:rPr lang="en-US" sz="1200" dirty="0">
                <a:solidFill>
                  <a:srgbClr val="262729"/>
                </a:solidFill>
              </a:rPr>
              <a:t>.</a:t>
            </a:r>
            <a:endParaRPr lang="en-US" sz="2400" b="1" dirty="0"/>
          </a:p>
        </p:txBody>
      </p:sp>
      <p:pic>
        <p:nvPicPr>
          <p:cNvPr id="11" name="Picture 10">
            <a:extLst>
              <a:ext uri="{FF2B5EF4-FFF2-40B4-BE49-F238E27FC236}">
                <a16:creationId xmlns:a16="http://schemas.microsoft.com/office/drawing/2014/main" id="{283E9BBA-CEE0-4107-BAE1-0E4F13600C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5390" y="1054829"/>
            <a:ext cx="1594610" cy="1594610"/>
          </a:xfrm>
          <a:prstGeom prst="rect">
            <a:avLst/>
          </a:prstGeom>
        </p:spPr>
      </p:pic>
      <p:pic>
        <p:nvPicPr>
          <p:cNvPr id="8194" name="Picture 2" descr="Mini Launcher">
            <a:extLst>
              <a:ext uri="{FF2B5EF4-FFF2-40B4-BE49-F238E27FC236}">
                <a16:creationId xmlns:a16="http://schemas.microsoft.com/office/drawing/2014/main" id="{F549FDD1-E2BB-477F-984C-D06E3CAA7FD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1288" y="2875303"/>
            <a:ext cx="1458286" cy="14582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hero Bolt">
            <a:extLst>
              <a:ext uri="{FF2B5EF4-FFF2-40B4-BE49-F238E27FC236}">
                <a16:creationId xmlns:a16="http://schemas.microsoft.com/office/drawing/2014/main" id="{16136DC1-2F34-99F0-E088-80931D0B947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7400" y="4691626"/>
            <a:ext cx="2743200" cy="168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70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50432</TotalTime>
  <Words>2495</Words>
  <Application>Microsoft Office PowerPoint</Application>
  <PresentationFormat>On-screen Show (4:3)</PresentationFormat>
  <Paragraphs>186</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Open Sans</vt:lpstr>
      <vt:lpstr>Office Theme</vt:lpstr>
      <vt:lpstr>PowerPoint Presentation</vt:lpstr>
      <vt:lpstr>PowerPoint Presentation</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Grabert, Allison</dc:creator>
  <cp:lastModifiedBy>Walling, Paige D</cp:lastModifiedBy>
  <cp:revision>99</cp:revision>
  <cp:lastPrinted>2016-08-12T15:16:32Z</cp:lastPrinted>
  <dcterms:created xsi:type="dcterms:W3CDTF">2014-08-14T20:03:48Z</dcterms:created>
  <dcterms:modified xsi:type="dcterms:W3CDTF">2024-07-26T18:51:30Z</dcterms:modified>
</cp:coreProperties>
</file>