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5" r:id="rId4"/>
    <p:sldId id="287" r:id="rId5"/>
    <p:sldId id="269" r:id="rId6"/>
    <p:sldId id="266" r:id="rId7"/>
    <p:sldId id="267" r:id="rId8"/>
    <p:sldId id="288" r:id="rId9"/>
    <p:sldId id="273" r:id="rId10"/>
    <p:sldId id="271" r:id="rId11"/>
    <p:sldId id="278" r:id="rId12"/>
    <p:sldId id="272" r:id="rId13"/>
    <p:sldId id="274" r:id="rId14"/>
    <p:sldId id="275" r:id="rId15"/>
    <p:sldId id="276" r:id="rId16"/>
    <p:sldId id="289" r:id="rId17"/>
    <p:sldId id="290" r:id="rId18"/>
    <p:sldId id="277" r:id="rId19"/>
    <p:sldId id="279" r:id="rId20"/>
    <p:sldId id="280" r:id="rId21"/>
    <p:sldId id="281" r:id="rId22"/>
    <p:sldId id="282" r:id="rId23"/>
    <p:sldId id="283" r:id="rId24"/>
    <p:sldId id="285" r:id="rId25"/>
    <p:sldId id="29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0" d="100"/>
          <a:sy n="120" d="100"/>
        </p:scale>
        <p:origin x="72" y="10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372018-718A-8145-8A72-D3F9A70F2C64}"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61D585-B742-F74B-92D2-C136C1F3551E}" type="slidenum">
              <a:rPr lang="en-US" smtClean="0"/>
              <a:t>‹#›</a:t>
            </a:fld>
            <a:endParaRPr lang="en-US" dirty="0"/>
          </a:p>
        </p:txBody>
      </p:sp>
    </p:spTree>
    <p:extLst>
      <p:ext uri="{BB962C8B-B14F-4D97-AF65-F5344CB8AC3E}">
        <p14:creationId xmlns:p14="http://schemas.microsoft.com/office/powerpoint/2010/main" val="88605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72018-718A-8145-8A72-D3F9A70F2C64}"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61D585-B742-F74B-92D2-C136C1F3551E}" type="slidenum">
              <a:rPr lang="en-US" smtClean="0"/>
              <a:t>‹#›</a:t>
            </a:fld>
            <a:endParaRPr lang="en-US" dirty="0"/>
          </a:p>
        </p:txBody>
      </p:sp>
    </p:spTree>
    <p:extLst>
      <p:ext uri="{BB962C8B-B14F-4D97-AF65-F5344CB8AC3E}">
        <p14:creationId xmlns:p14="http://schemas.microsoft.com/office/powerpoint/2010/main" val="379072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72018-718A-8145-8A72-D3F9A70F2C64}"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61D585-B742-F74B-92D2-C136C1F3551E}" type="slidenum">
              <a:rPr lang="en-US" smtClean="0"/>
              <a:t>‹#›</a:t>
            </a:fld>
            <a:endParaRPr lang="en-US" dirty="0"/>
          </a:p>
        </p:txBody>
      </p:sp>
    </p:spTree>
    <p:extLst>
      <p:ext uri="{BB962C8B-B14F-4D97-AF65-F5344CB8AC3E}">
        <p14:creationId xmlns:p14="http://schemas.microsoft.com/office/powerpoint/2010/main" val="365554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72018-718A-8145-8A72-D3F9A70F2C64}"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61D585-B742-F74B-92D2-C136C1F3551E}" type="slidenum">
              <a:rPr lang="en-US" smtClean="0"/>
              <a:t>‹#›</a:t>
            </a:fld>
            <a:endParaRPr lang="en-US" dirty="0"/>
          </a:p>
        </p:txBody>
      </p:sp>
    </p:spTree>
    <p:extLst>
      <p:ext uri="{BB962C8B-B14F-4D97-AF65-F5344CB8AC3E}">
        <p14:creationId xmlns:p14="http://schemas.microsoft.com/office/powerpoint/2010/main" val="347444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72018-718A-8145-8A72-D3F9A70F2C64}"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61D585-B742-F74B-92D2-C136C1F3551E}" type="slidenum">
              <a:rPr lang="en-US" smtClean="0"/>
              <a:t>‹#›</a:t>
            </a:fld>
            <a:endParaRPr lang="en-US" dirty="0"/>
          </a:p>
        </p:txBody>
      </p:sp>
    </p:spTree>
    <p:extLst>
      <p:ext uri="{BB962C8B-B14F-4D97-AF65-F5344CB8AC3E}">
        <p14:creationId xmlns:p14="http://schemas.microsoft.com/office/powerpoint/2010/main" val="780825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372018-718A-8145-8A72-D3F9A70F2C64}"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61D585-B742-F74B-92D2-C136C1F3551E}" type="slidenum">
              <a:rPr lang="en-US" smtClean="0"/>
              <a:t>‹#›</a:t>
            </a:fld>
            <a:endParaRPr lang="en-US" dirty="0"/>
          </a:p>
        </p:txBody>
      </p:sp>
    </p:spTree>
    <p:extLst>
      <p:ext uri="{BB962C8B-B14F-4D97-AF65-F5344CB8AC3E}">
        <p14:creationId xmlns:p14="http://schemas.microsoft.com/office/powerpoint/2010/main" val="128169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372018-718A-8145-8A72-D3F9A70F2C64}" type="datetimeFigureOut">
              <a:rPr lang="en-US" smtClean="0"/>
              <a:t>10/19/2022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61D585-B742-F74B-92D2-C136C1F3551E}" type="slidenum">
              <a:rPr lang="en-US" smtClean="0"/>
              <a:t>‹#›</a:t>
            </a:fld>
            <a:endParaRPr lang="en-US" dirty="0"/>
          </a:p>
        </p:txBody>
      </p:sp>
    </p:spTree>
    <p:extLst>
      <p:ext uri="{BB962C8B-B14F-4D97-AF65-F5344CB8AC3E}">
        <p14:creationId xmlns:p14="http://schemas.microsoft.com/office/powerpoint/2010/main" val="54240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372018-718A-8145-8A72-D3F9A70F2C64}" type="datetimeFigureOut">
              <a:rPr lang="en-US" smtClean="0"/>
              <a:t>10/19/2022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61D585-B742-F74B-92D2-C136C1F3551E}" type="slidenum">
              <a:rPr lang="en-US" smtClean="0"/>
              <a:t>‹#›</a:t>
            </a:fld>
            <a:endParaRPr lang="en-US" dirty="0"/>
          </a:p>
        </p:txBody>
      </p:sp>
    </p:spTree>
    <p:extLst>
      <p:ext uri="{BB962C8B-B14F-4D97-AF65-F5344CB8AC3E}">
        <p14:creationId xmlns:p14="http://schemas.microsoft.com/office/powerpoint/2010/main" val="286763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72018-718A-8145-8A72-D3F9A70F2C64}" type="datetimeFigureOut">
              <a:rPr lang="en-US" smtClean="0"/>
              <a:t>10/19/2022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61D585-B742-F74B-92D2-C136C1F3551E}" type="slidenum">
              <a:rPr lang="en-US" smtClean="0"/>
              <a:t>‹#›</a:t>
            </a:fld>
            <a:endParaRPr lang="en-US" dirty="0"/>
          </a:p>
        </p:txBody>
      </p:sp>
    </p:spTree>
    <p:extLst>
      <p:ext uri="{BB962C8B-B14F-4D97-AF65-F5344CB8AC3E}">
        <p14:creationId xmlns:p14="http://schemas.microsoft.com/office/powerpoint/2010/main" val="68419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72018-718A-8145-8A72-D3F9A70F2C64}"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61D585-B742-F74B-92D2-C136C1F3551E}" type="slidenum">
              <a:rPr lang="en-US" smtClean="0"/>
              <a:t>‹#›</a:t>
            </a:fld>
            <a:endParaRPr lang="en-US" dirty="0"/>
          </a:p>
        </p:txBody>
      </p:sp>
    </p:spTree>
    <p:extLst>
      <p:ext uri="{BB962C8B-B14F-4D97-AF65-F5344CB8AC3E}">
        <p14:creationId xmlns:p14="http://schemas.microsoft.com/office/powerpoint/2010/main" val="277162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72018-718A-8145-8A72-D3F9A70F2C64}"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61D585-B742-F74B-92D2-C136C1F3551E}" type="slidenum">
              <a:rPr lang="en-US" smtClean="0"/>
              <a:t>‹#›</a:t>
            </a:fld>
            <a:endParaRPr lang="en-US" dirty="0"/>
          </a:p>
        </p:txBody>
      </p:sp>
    </p:spTree>
    <p:extLst>
      <p:ext uri="{BB962C8B-B14F-4D97-AF65-F5344CB8AC3E}">
        <p14:creationId xmlns:p14="http://schemas.microsoft.com/office/powerpoint/2010/main" val="2504737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2018-718A-8145-8A72-D3F9A70F2C64}" type="datetimeFigureOut">
              <a:rPr lang="en-US" smtClean="0"/>
              <a:t>10/19/2022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1D585-B742-F74B-92D2-C136C1F3551E}" type="slidenum">
              <a:rPr lang="en-US" smtClean="0"/>
              <a:t>‹#›</a:t>
            </a:fld>
            <a:endParaRPr lang="en-US" dirty="0"/>
          </a:p>
        </p:txBody>
      </p:sp>
    </p:spTree>
    <p:extLst>
      <p:ext uri="{BB962C8B-B14F-4D97-AF65-F5344CB8AC3E}">
        <p14:creationId xmlns:p14="http://schemas.microsoft.com/office/powerpoint/2010/main" val="414851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handbook.usi.edu/sexual-harassment-policy#1.1"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hyperlink" Target="https://usisurvey.az1.qualtrics.com/jfe/form/SV_eDt2Wevyi5eugex"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https://cm.maxient.com/reportingform.php?UnivofSouthernIndiana&amp;layout_id=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slbequette@usi.edu"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www.usi.edu/public-safety/" TargetMode="External"/><Relationship Id="rId5" Type="http://schemas.openxmlformats.org/officeDocument/2006/relationships/hyperlink" Target="http://www2.ed.gov/admins/lead/safety/campus.html" TargetMode="External"/><Relationship Id="rId4" Type="http://schemas.openxmlformats.org/officeDocument/2006/relationships/hyperlink" Target="mailto:sfpreston@usi.ed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usisurvey.az1.qualtrics.com/jfe/form/SV_3epQ34OSnRHTYY5"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0WkQhQ5z6q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609599" y="267663"/>
            <a:ext cx="7997371" cy="243143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mj-lt"/>
                <a:ea typeface="+mj-ea"/>
                <a:cs typeface="+mj-cs"/>
              </a:rPr>
              <a:t>Jeanne Clery Disclosure of Campus Security Policy &amp; Crime Statistics Act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2F5897"/>
                </a:solidFill>
                <a:effectLst>
                  <a:outerShdw blurRad="63500" dist="38100" dir="5400000" algn="t" rotWithShape="0">
                    <a:prstClr val="black">
                      <a:alpha val="25000"/>
                    </a:prstClr>
                  </a:outerShdw>
                </a:effectLst>
                <a:latin typeface="+mj-lt"/>
                <a:ea typeface="+mj-ea"/>
                <a:cs typeface="+mj-cs"/>
              </a:rPr>
              <a:t>2022</a:t>
            </a:r>
            <a:endParaRPr kumimoji="0" lang="en-US" sz="2000" b="0" i="0" u="none" strike="noStrike" kern="0" cap="none" spc="0" normalizeH="0" baseline="0" noProof="0" dirty="0">
              <a:ln>
                <a:noFill/>
              </a:ln>
              <a:solidFill>
                <a:sysClr val="windowText" lastClr="000000"/>
              </a:solidFill>
              <a:effectLst/>
              <a:uLnTx/>
              <a:uFillTx/>
              <a:latin typeface="+mj-lt"/>
            </a:endParaRPr>
          </a:p>
        </p:txBody>
      </p:sp>
      <p:sp>
        <p:nvSpPr>
          <p:cNvPr id="6" name="TextBox 5"/>
          <p:cNvSpPr txBox="1"/>
          <p:nvPr/>
        </p:nvSpPr>
        <p:spPr>
          <a:xfrm>
            <a:off x="914400" y="2905780"/>
            <a:ext cx="7315200" cy="523220"/>
          </a:xfrm>
          <a:prstGeom prst="rect">
            <a:avLst/>
          </a:prstGeom>
          <a:noFill/>
        </p:spPr>
        <p:txBody>
          <a:bodyPr wrap="square" rtlCol="0">
            <a:spAutoFit/>
          </a:bodyPr>
          <a:lstStyle/>
          <a:p>
            <a:pPr algn="ctr" defTabSz="914400"/>
            <a:r>
              <a:rPr lang="en-US" sz="2800" b="1" dirty="0">
                <a:solidFill>
                  <a:prstClr val="black"/>
                </a:solidFill>
                <a:latin typeface="+mj-lt"/>
              </a:rPr>
              <a:t>Campus Security Authority (CSA) Training</a:t>
            </a:r>
          </a:p>
        </p:txBody>
      </p:sp>
      <p:sp>
        <p:nvSpPr>
          <p:cNvPr id="7" name="Subtitle 2"/>
          <p:cNvSpPr txBox="1">
            <a:spLocks/>
          </p:cNvSpPr>
          <p:nvPr/>
        </p:nvSpPr>
        <p:spPr>
          <a:xfrm>
            <a:off x="685800" y="4189880"/>
            <a:ext cx="7772400" cy="914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sysClr val="windowText" lastClr="000000"/>
                </a:solidFill>
                <a:effectLst/>
                <a:uLnTx/>
                <a:uFillTx/>
                <a:latin typeface="+mn-lt"/>
                <a:ea typeface="+mn-ea"/>
                <a:cs typeface="+mn-cs"/>
              </a:rPr>
              <a:t>Presented by: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sysClr val="windowText" lastClr="000000"/>
                </a:solidFill>
                <a:effectLst/>
                <a:uLnTx/>
                <a:uFillTx/>
                <a:latin typeface="+mn-lt"/>
                <a:ea typeface="+mn-ea"/>
                <a:cs typeface="+mn-cs"/>
              </a:rPr>
              <a:t>USI Public Safety</a:t>
            </a:r>
            <a:endParaRPr kumimoji="0" lang="en-US" sz="2400" b="0" i="0" u="none" strike="noStrike" kern="1200" cap="none" spc="0" normalizeH="0" baseline="0" noProof="0" dirty="0">
              <a:ln>
                <a:noFill/>
              </a:ln>
              <a:solidFill>
                <a:sysClr val="windowText" lastClr="000000">
                  <a:tint val="75000"/>
                </a:sysClr>
              </a:solidFill>
              <a:effectLst/>
              <a:uLnTx/>
              <a:uFillTx/>
              <a:latin typeface="Century Gothic"/>
              <a:ea typeface="+mn-ea"/>
              <a:cs typeface="+mn-cs"/>
            </a:endParaRPr>
          </a:p>
        </p:txBody>
      </p:sp>
      <p:pic>
        <p:nvPicPr>
          <p:cNvPr id="3" name="Picture 2" descr="A close up of a sign&#10;&#10;Description automatically generated">
            <a:extLst>
              <a:ext uri="{FF2B5EF4-FFF2-40B4-BE49-F238E27FC236}">
                <a16:creationId xmlns:a16="http://schemas.microsoft.com/office/drawing/2014/main" id="{4F457ABC-7ACE-41D1-9F85-B3E459F96C2A}"/>
              </a:ext>
            </a:extLst>
          </p:cNvPr>
          <p:cNvPicPr>
            <a:picLocks noChangeAspect="1"/>
          </p:cNvPicPr>
          <p:nvPr/>
        </p:nvPicPr>
        <p:blipFill>
          <a:blip r:embed="rId3"/>
          <a:stretch>
            <a:fillRect/>
          </a:stretch>
        </p:blipFill>
        <p:spPr>
          <a:xfrm>
            <a:off x="73760" y="4647080"/>
            <a:ext cx="1071677" cy="1152144"/>
          </a:xfrm>
          <a:prstGeom prst="rect">
            <a:avLst/>
          </a:prstGeom>
        </p:spPr>
      </p:pic>
    </p:spTree>
    <p:extLst>
      <p:ext uri="{BB962C8B-B14F-4D97-AF65-F5344CB8AC3E}">
        <p14:creationId xmlns:p14="http://schemas.microsoft.com/office/powerpoint/2010/main" val="3259950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4000" cy="6858000"/>
          </a:xfrm>
          <a:prstGeom prst="rect">
            <a:avLst/>
          </a:prstGeom>
        </p:spPr>
      </p:pic>
      <p:sp>
        <p:nvSpPr>
          <p:cNvPr id="2" name="Rectangle 1"/>
          <p:cNvSpPr/>
          <p:nvPr/>
        </p:nvSpPr>
        <p:spPr>
          <a:xfrm>
            <a:off x="484908" y="736311"/>
            <a:ext cx="8174181" cy="3982629"/>
          </a:xfrm>
          <a:prstGeom prst="rect">
            <a:avLst/>
          </a:prstGeom>
        </p:spPr>
        <p:txBody>
          <a:bodyPr wrap="square">
            <a:spAutoFit/>
          </a:bodyPr>
          <a:lstStyle/>
          <a:p>
            <a:pPr lvl="1">
              <a:buClr>
                <a:srgbClr val="6076B4"/>
              </a:buClr>
              <a:defRPr/>
            </a:pPr>
            <a:r>
              <a:rPr lang="en-US" sz="3200" b="1" u="sng" dirty="0">
                <a:solidFill>
                  <a:srgbClr val="000000"/>
                </a:solidFill>
              </a:rPr>
              <a:t>Category 2</a:t>
            </a:r>
            <a:r>
              <a:rPr lang="en-US" sz="3200" b="1" dirty="0">
                <a:solidFill>
                  <a:srgbClr val="000000"/>
                </a:solidFill>
              </a:rPr>
              <a:t> – </a:t>
            </a:r>
            <a:r>
              <a:rPr lang="en-US" sz="3200" dirty="0">
                <a:solidFill>
                  <a:prstClr val="black"/>
                </a:solidFill>
              </a:rPr>
              <a:t>Non-police individuals responsible for monitoring university property </a:t>
            </a:r>
          </a:p>
          <a:p>
            <a:pPr lvl="1">
              <a:buClr>
                <a:srgbClr val="6076B4"/>
              </a:buClr>
              <a:defRPr/>
            </a:pPr>
            <a:endParaRPr lang="en-US" sz="3200" dirty="0">
              <a:solidFill>
                <a:prstClr val="black"/>
              </a:solidFill>
            </a:endParaRPr>
          </a:p>
          <a:p>
            <a:pPr marL="742950" lvl="2" indent="-228600" defTabSz="914400" eaLnBrk="0" fontAlgn="base" hangingPunct="0">
              <a:lnSpc>
                <a:spcPct val="90000"/>
              </a:lnSpc>
              <a:spcBef>
                <a:spcPct val="40000"/>
              </a:spcBef>
              <a:spcAft>
                <a:spcPct val="0"/>
              </a:spcAft>
              <a:buFontTx/>
              <a:buChar char="•"/>
            </a:pPr>
            <a:r>
              <a:rPr lang="en-US" sz="2400" i="1" dirty="0">
                <a:solidFill>
                  <a:srgbClr val="000000"/>
                </a:solidFill>
              </a:rPr>
              <a:t>Residence hall security monitors</a:t>
            </a:r>
          </a:p>
          <a:p>
            <a:pPr marL="742950" lvl="2" indent="-228600" defTabSz="914400" eaLnBrk="0" fontAlgn="base" hangingPunct="0">
              <a:lnSpc>
                <a:spcPct val="90000"/>
              </a:lnSpc>
              <a:spcBef>
                <a:spcPct val="40000"/>
              </a:spcBef>
              <a:spcAft>
                <a:spcPct val="0"/>
              </a:spcAft>
              <a:buFontTx/>
              <a:buChar char="•"/>
            </a:pPr>
            <a:r>
              <a:rPr lang="en-US" sz="2400" i="1" dirty="0">
                <a:solidFill>
                  <a:srgbClr val="000000"/>
                </a:solidFill>
              </a:rPr>
              <a:t>Parking/Information booth operators</a:t>
            </a:r>
          </a:p>
          <a:p>
            <a:pPr marL="742950" lvl="2" indent="-228600" defTabSz="914400" eaLnBrk="0" fontAlgn="base" hangingPunct="0">
              <a:lnSpc>
                <a:spcPct val="90000"/>
              </a:lnSpc>
              <a:spcBef>
                <a:spcPct val="40000"/>
              </a:spcBef>
              <a:spcAft>
                <a:spcPct val="0"/>
              </a:spcAft>
              <a:buFontTx/>
              <a:buChar char="•"/>
            </a:pPr>
            <a:r>
              <a:rPr lang="en-US" sz="2400" i="1" dirty="0">
                <a:solidFill>
                  <a:srgbClr val="000000"/>
                </a:solidFill>
              </a:rPr>
              <a:t>Special events/security staff</a:t>
            </a:r>
          </a:p>
          <a:p>
            <a:pPr marL="742950" lvl="2" indent="-228600" defTabSz="914400" eaLnBrk="0" fontAlgn="base" hangingPunct="0">
              <a:lnSpc>
                <a:spcPct val="90000"/>
              </a:lnSpc>
              <a:spcBef>
                <a:spcPct val="40000"/>
              </a:spcBef>
              <a:spcAft>
                <a:spcPct val="0"/>
              </a:spcAft>
              <a:buFontTx/>
              <a:buChar char="•"/>
            </a:pPr>
            <a:r>
              <a:rPr lang="en-US" sz="2400" i="1" dirty="0">
                <a:solidFill>
                  <a:srgbClr val="000000"/>
                </a:solidFill>
              </a:rPr>
              <a:t>Public Safety student workers</a:t>
            </a:r>
          </a:p>
        </p:txBody>
      </p:sp>
      <p:pic>
        <p:nvPicPr>
          <p:cNvPr id="5" name="Picture 2" descr="H:\Clery Act\CSA Training\2015 CSA Training\USI 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122" y="2254250"/>
            <a:ext cx="2349500" cy="234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46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249381" y="224922"/>
            <a:ext cx="8377382" cy="2062103"/>
          </a:xfrm>
          <a:prstGeom prst="rect">
            <a:avLst/>
          </a:prstGeom>
        </p:spPr>
        <p:txBody>
          <a:bodyPr wrap="square">
            <a:spAutoFit/>
          </a:bodyPr>
          <a:lstStyle/>
          <a:p>
            <a:pPr lvl="1" algn="ctr">
              <a:buClr>
                <a:srgbClr val="6076B4"/>
              </a:buClr>
              <a:defRPr/>
            </a:pPr>
            <a:r>
              <a:rPr lang="en-US" sz="3200" b="1" u="sng" dirty="0"/>
              <a:t>Category 3</a:t>
            </a:r>
            <a:r>
              <a:rPr lang="en-US" sz="3200" b="1" dirty="0"/>
              <a:t> – </a:t>
            </a:r>
            <a:r>
              <a:rPr lang="en-US" sz="3200" dirty="0">
                <a:solidFill>
                  <a:prstClr val="black"/>
                </a:solidFill>
              </a:rPr>
              <a:t>People/offices designated by the University to whom crimes should be reported </a:t>
            </a:r>
          </a:p>
          <a:p>
            <a:pPr lvl="1">
              <a:buClr>
                <a:srgbClr val="6076B4"/>
              </a:buClr>
              <a:defRPr/>
            </a:pPr>
            <a:endParaRPr lang="en-US" sz="3200" dirty="0">
              <a:solidFill>
                <a:prstClr val="black"/>
              </a:solidFill>
            </a:endParaRPr>
          </a:p>
          <a:p>
            <a:pPr lvl="1">
              <a:buClr>
                <a:srgbClr val="6076B4"/>
              </a:buClr>
              <a:defRPr/>
            </a:pPr>
            <a:endParaRPr lang="en-US" sz="28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260685526"/>
              </p:ext>
            </p:extLst>
          </p:nvPr>
        </p:nvGraphicFramePr>
        <p:xfrm>
          <a:off x="4675695" y="1743960"/>
          <a:ext cx="4234509" cy="3603251"/>
        </p:xfrm>
        <a:graphic>
          <a:graphicData uri="http://schemas.openxmlformats.org/drawingml/2006/table">
            <a:tbl>
              <a:tblPr firstRow="1" firstCol="1" bandRow="1"/>
              <a:tblGrid>
                <a:gridCol w="1278738">
                  <a:extLst>
                    <a:ext uri="{9D8B030D-6E8A-4147-A177-3AD203B41FA5}">
                      <a16:colId xmlns:a16="http://schemas.microsoft.com/office/drawing/2014/main" val="20000"/>
                    </a:ext>
                  </a:extLst>
                </a:gridCol>
                <a:gridCol w="1390540">
                  <a:extLst>
                    <a:ext uri="{9D8B030D-6E8A-4147-A177-3AD203B41FA5}">
                      <a16:colId xmlns:a16="http://schemas.microsoft.com/office/drawing/2014/main" val="20001"/>
                    </a:ext>
                  </a:extLst>
                </a:gridCol>
                <a:gridCol w="1565231">
                  <a:extLst>
                    <a:ext uri="{9D8B030D-6E8A-4147-A177-3AD203B41FA5}">
                      <a16:colId xmlns:a16="http://schemas.microsoft.com/office/drawing/2014/main" val="20002"/>
                    </a:ext>
                  </a:extLst>
                </a:gridCol>
              </a:tblGrid>
              <a:tr h="554346">
                <a:tc>
                  <a:txBody>
                    <a:bodyPr/>
                    <a:lstStyle/>
                    <a:p>
                      <a:pPr marL="0" marR="0" algn="ctr">
                        <a:lnSpc>
                          <a:spcPct val="115000"/>
                        </a:lnSpc>
                        <a:spcBef>
                          <a:spcPts val="0"/>
                        </a:spcBef>
                        <a:spcAft>
                          <a:spcPts val="0"/>
                        </a:spcAft>
                      </a:pPr>
                      <a:r>
                        <a:rPr lang="en-US" sz="1400" b="1" cap="all" dirty="0">
                          <a:ln w="4496" cap="flat" cmpd="sng" algn="ctr">
                            <a:solidFill>
                              <a:srgbClr val="677C8A"/>
                            </a:solidFill>
                            <a:prstDash val="solid"/>
                            <a:round/>
                          </a:ln>
                          <a:gradFill>
                            <a:gsLst>
                              <a:gs pos="0">
                                <a:srgbClr val="355266"/>
                              </a:gs>
                              <a:gs pos="43000">
                                <a:srgbClr val="74AED7"/>
                              </a:gs>
                              <a:gs pos="48000">
                                <a:srgbClr val="6BA2C8"/>
                              </a:gs>
                              <a:gs pos="100000">
                                <a:srgbClr val="355266"/>
                              </a:gs>
                            </a:gsLst>
                            <a:lin ang="5400000" scaled="0"/>
                          </a:gradFill>
                          <a:effectLst>
                            <a:reflection blurRad="12700" stA="28000" endPos="45000" dist="1003" dir="5400000" sy="-100000" algn="bl"/>
                          </a:effectLst>
                          <a:latin typeface="Garamond"/>
                          <a:ea typeface="Garamond"/>
                          <a:cs typeface="Times New Roman"/>
                        </a:rPr>
                        <a:t>OFFICIAL</a:t>
                      </a:r>
                      <a:endParaRPr lang="en-US" sz="1100" dirty="0">
                        <a:effectLst/>
                        <a:latin typeface="Garamond"/>
                        <a:ea typeface="Garamond"/>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2E3"/>
                    </a:solidFill>
                  </a:tcPr>
                </a:tc>
                <a:tc>
                  <a:txBody>
                    <a:bodyPr/>
                    <a:lstStyle/>
                    <a:p>
                      <a:pPr marL="0" marR="0" algn="ctr">
                        <a:lnSpc>
                          <a:spcPct val="115000"/>
                        </a:lnSpc>
                        <a:spcBef>
                          <a:spcPts val="0"/>
                        </a:spcBef>
                        <a:spcAft>
                          <a:spcPts val="0"/>
                        </a:spcAft>
                      </a:pPr>
                      <a:r>
                        <a:rPr lang="en-US" sz="1400" b="1" cap="all" dirty="0">
                          <a:ln w="4496" cap="flat" cmpd="sng" algn="ctr">
                            <a:solidFill>
                              <a:srgbClr val="677C8A"/>
                            </a:solidFill>
                            <a:prstDash val="solid"/>
                            <a:round/>
                          </a:ln>
                          <a:gradFill>
                            <a:gsLst>
                              <a:gs pos="0">
                                <a:srgbClr val="355266"/>
                              </a:gs>
                              <a:gs pos="43000">
                                <a:srgbClr val="74AED7"/>
                              </a:gs>
                              <a:gs pos="48000">
                                <a:srgbClr val="6BA2C8"/>
                              </a:gs>
                              <a:gs pos="100000">
                                <a:srgbClr val="355266"/>
                              </a:gs>
                            </a:gsLst>
                            <a:lin ang="5400000" scaled="0"/>
                          </a:gradFill>
                          <a:effectLst>
                            <a:reflection blurRad="12700" stA="28000" endPos="45000" dist="1003" dir="5400000" sy="-100000" algn="bl"/>
                          </a:effectLst>
                          <a:latin typeface="Garamond"/>
                          <a:ea typeface="Garamond"/>
                          <a:cs typeface="Times New Roman"/>
                        </a:rPr>
                        <a:t>CAMPUS ADDRESS</a:t>
                      </a:r>
                      <a:endParaRPr lang="en-US" sz="1100" dirty="0">
                        <a:effectLst/>
                        <a:latin typeface="Garamond"/>
                        <a:ea typeface="Garamond"/>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2E3"/>
                    </a:solidFill>
                  </a:tcPr>
                </a:tc>
                <a:tc>
                  <a:txBody>
                    <a:bodyPr/>
                    <a:lstStyle/>
                    <a:p>
                      <a:pPr marL="0" marR="0" algn="ctr">
                        <a:lnSpc>
                          <a:spcPct val="115000"/>
                        </a:lnSpc>
                        <a:spcBef>
                          <a:spcPts val="0"/>
                        </a:spcBef>
                        <a:spcAft>
                          <a:spcPts val="0"/>
                        </a:spcAft>
                      </a:pPr>
                      <a:r>
                        <a:rPr lang="en-US" sz="1300" b="1" cap="all" dirty="0">
                          <a:ln w="4496" cap="flat" cmpd="sng" algn="ctr">
                            <a:solidFill>
                              <a:srgbClr val="677C8A"/>
                            </a:solidFill>
                            <a:prstDash val="solid"/>
                            <a:round/>
                          </a:ln>
                          <a:gradFill>
                            <a:gsLst>
                              <a:gs pos="0">
                                <a:srgbClr val="355266"/>
                              </a:gs>
                              <a:gs pos="43000">
                                <a:srgbClr val="74AED7"/>
                              </a:gs>
                              <a:gs pos="48000">
                                <a:srgbClr val="6BA2C8"/>
                              </a:gs>
                              <a:gs pos="100000">
                                <a:srgbClr val="355266"/>
                              </a:gs>
                            </a:gsLst>
                            <a:lin ang="5400000" scaled="0"/>
                          </a:gradFill>
                          <a:effectLst>
                            <a:reflection blurRad="12700" stA="28000" endPos="45000" dist="1003" dir="5400000" sy="-100000" algn="bl"/>
                          </a:effectLst>
                          <a:latin typeface="Garamond"/>
                          <a:ea typeface="Garamond"/>
                          <a:cs typeface="Times New Roman"/>
                        </a:rPr>
                        <a:t>TELEPHONE</a:t>
                      </a:r>
                      <a:endParaRPr lang="en-US" sz="1100" dirty="0">
                        <a:effectLst/>
                        <a:latin typeface="Garamond"/>
                        <a:ea typeface="Garamond"/>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2E3"/>
                    </a:solidFill>
                  </a:tcPr>
                </a:tc>
                <a:extLst>
                  <a:ext uri="{0D108BD9-81ED-4DB2-BD59-A6C34878D82A}">
                    <a16:rowId xmlns:a16="http://schemas.microsoft.com/office/drawing/2014/main" val="10000"/>
                  </a:ext>
                </a:extLst>
              </a:tr>
              <a:tr h="554346">
                <a:tc>
                  <a:txBody>
                    <a:bodyPr/>
                    <a:lstStyle/>
                    <a:p>
                      <a:pPr marL="0" marR="0" algn="ctr">
                        <a:lnSpc>
                          <a:spcPct val="115000"/>
                        </a:lnSpc>
                        <a:spcBef>
                          <a:spcPts val="0"/>
                        </a:spcBef>
                        <a:spcAft>
                          <a:spcPts val="0"/>
                        </a:spcAft>
                      </a:pPr>
                      <a:r>
                        <a:rPr lang="en-US" sz="1400" dirty="0">
                          <a:effectLst/>
                          <a:latin typeface="Garamond"/>
                          <a:ea typeface="Garamond"/>
                          <a:cs typeface="Times New Roman"/>
                        </a:rPr>
                        <a:t>Public Safety</a:t>
                      </a:r>
                      <a:endParaRPr lang="en-US" sz="1100" dirty="0">
                        <a:effectLst/>
                        <a:latin typeface="Garamond"/>
                        <a:ea typeface="Garamond"/>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CCF"/>
                    </a:solidFill>
                  </a:tcPr>
                </a:tc>
                <a:tc>
                  <a:txBody>
                    <a:bodyPr/>
                    <a:lstStyle/>
                    <a:p>
                      <a:pPr marL="0" marR="0" algn="ctr">
                        <a:lnSpc>
                          <a:spcPct val="115000"/>
                        </a:lnSpc>
                        <a:spcBef>
                          <a:spcPts val="0"/>
                        </a:spcBef>
                        <a:spcAft>
                          <a:spcPts val="0"/>
                        </a:spcAft>
                      </a:pPr>
                      <a:r>
                        <a:rPr lang="en-US" sz="1400" dirty="0">
                          <a:effectLst/>
                          <a:latin typeface="Garamond"/>
                          <a:ea typeface="Garamond"/>
                          <a:cs typeface="Times New Roman"/>
                        </a:rPr>
                        <a:t>Public Safety Building</a:t>
                      </a:r>
                      <a:endParaRPr lang="en-US" sz="1100" dirty="0">
                        <a:effectLst/>
                        <a:latin typeface="Garamond"/>
                        <a:ea typeface="Garamond"/>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CCF"/>
                    </a:solidFill>
                  </a:tcPr>
                </a:tc>
                <a:tc>
                  <a:txBody>
                    <a:bodyPr/>
                    <a:lstStyle/>
                    <a:p>
                      <a:pPr marL="0" marR="0" algn="ctr">
                        <a:lnSpc>
                          <a:spcPct val="115000"/>
                        </a:lnSpc>
                        <a:spcBef>
                          <a:spcPts val="0"/>
                        </a:spcBef>
                        <a:spcAft>
                          <a:spcPts val="0"/>
                        </a:spcAft>
                      </a:pPr>
                      <a:r>
                        <a:rPr lang="en-US" sz="1400" dirty="0">
                          <a:effectLst/>
                          <a:latin typeface="Garamond"/>
                          <a:ea typeface="Garamond"/>
                          <a:cs typeface="Times New Roman"/>
                        </a:rPr>
                        <a:t>812-492-7777</a:t>
                      </a:r>
                      <a:endParaRPr lang="en-US" sz="1100" dirty="0">
                        <a:effectLst/>
                        <a:latin typeface="Garamond"/>
                        <a:ea typeface="Garamond"/>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CCF"/>
                    </a:solidFill>
                  </a:tcPr>
                </a:tc>
                <a:extLst>
                  <a:ext uri="{0D108BD9-81ED-4DB2-BD59-A6C34878D82A}">
                    <a16:rowId xmlns:a16="http://schemas.microsoft.com/office/drawing/2014/main" val="10001"/>
                  </a:ext>
                </a:extLst>
              </a:tr>
              <a:tr h="554346">
                <a:tc>
                  <a:txBody>
                    <a:bodyPr/>
                    <a:lstStyle/>
                    <a:p>
                      <a:pPr marL="0" marR="0" algn="ctr">
                        <a:lnSpc>
                          <a:spcPct val="115000"/>
                        </a:lnSpc>
                        <a:spcBef>
                          <a:spcPts val="0"/>
                        </a:spcBef>
                        <a:spcAft>
                          <a:spcPts val="0"/>
                        </a:spcAft>
                      </a:pPr>
                      <a:r>
                        <a:rPr lang="en-US" sz="1400" dirty="0">
                          <a:effectLst/>
                          <a:latin typeface="Garamond"/>
                          <a:ea typeface="Garamond"/>
                          <a:cs typeface="Times New Roman"/>
                        </a:rPr>
                        <a:t>Dean of Students</a:t>
                      </a:r>
                      <a:endParaRPr lang="en-US" sz="1100" dirty="0">
                        <a:effectLst/>
                        <a:latin typeface="Garamond"/>
                        <a:ea typeface="Garamond"/>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CCF"/>
                    </a:solidFill>
                  </a:tcPr>
                </a:tc>
                <a:tc>
                  <a:txBody>
                    <a:bodyPr/>
                    <a:lstStyle/>
                    <a:p>
                      <a:pPr marL="0" marR="0" algn="ctr">
                        <a:lnSpc>
                          <a:spcPct val="115000"/>
                        </a:lnSpc>
                        <a:spcBef>
                          <a:spcPts val="0"/>
                        </a:spcBef>
                        <a:spcAft>
                          <a:spcPts val="0"/>
                        </a:spcAft>
                      </a:pPr>
                      <a:r>
                        <a:rPr lang="en-US" sz="1400" dirty="0">
                          <a:effectLst/>
                          <a:latin typeface="Garamond"/>
                          <a:ea typeface="Garamond"/>
                          <a:cs typeface="Times New Roman"/>
                        </a:rPr>
                        <a:t>University Center East</a:t>
                      </a:r>
                      <a:endParaRPr lang="en-US" sz="1100" dirty="0">
                        <a:effectLst/>
                        <a:latin typeface="Garamond"/>
                        <a:ea typeface="Garamond"/>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CCF"/>
                    </a:solidFill>
                  </a:tcPr>
                </a:tc>
                <a:tc>
                  <a:txBody>
                    <a:bodyPr/>
                    <a:lstStyle/>
                    <a:p>
                      <a:pPr marL="0" marR="0" algn="ctr">
                        <a:lnSpc>
                          <a:spcPct val="115000"/>
                        </a:lnSpc>
                        <a:spcBef>
                          <a:spcPts val="0"/>
                        </a:spcBef>
                        <a:spcAft>
                          <a:spcPts val="0"/>
                        </a:spcAft>
                      </a:pPr>
                      <a:r>
                        <a:rPr lang="en-US" sz="1400" dirty="0">
                          <a:effectLst/>
                          <a:latin typeface="Garamond"/>
                          <a:ea typeface="Garamond"/>
                          <a:cs typeface="Times New Roman"/>
                        </a:rPr>
                        <a:t>812-464-1862</a:t>
                      </a:r>
                      <a:endParaRPr lang="en-US" sz="1100" dirty="0">
                        <a:effectLst/>
                        <a:latin typeface="Garamond"/>
                        <a:ea typeface="Garamond"/>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CCF"/>
                    </a:solidFill>
                  </a:tcPr>
                </a:tc>
                <a:extLst>
                  <a:ext uri="{0D108BD9-81ED-4DB2-BD59-A6C34878D82A}">
                    <a16:rowId xmlns:a16="http://schemas.microsoft.com/office/drawing/2014/main" val="10002"/>
                  </a:ext>
                </a:extLst>
              </a:tr>
              <a:tr h="1108693">
                <a:tc>
                  <a:txBody>
                    <a:bodyPr/>
                    <a:lstStyle/>
                    <a:p>
                      <a:pPr marL="0" marR="0" algn="ctr">
                        <a:lnSpc>
                          <a:spcPct val="115000"/>
                        </a:lnSpc>
                        <a:spcBef>
                          <a:spcPts val="0"/>
                        </a:spcBef>
                        <a:spcAft>
                          <a:spcPts val="0"/>
                        </a:spcAft>
                      </a:pPr>
                      <a:endParaRPr lang="en-US" sz="1400" dirty="0">
                        <a:effectLst/>
                        <a:latin typeface="Garamond"/>
                        <a:ea typeface="Garamond"/>
                        <a:cs typeface="Times New Roman"/>
                      </a:endParaRPr>
                    </a:p>
                    <a:p>
                      <a:pPr marL="0" marR="0" algn="ctr">
                        <a:lnSpc>
                          <a:spcPct val="115000"/>
                        </a:lnSpc>
                        <a:spcBef>
                          <a:spcPts val="0"/>
                        </a:spcBef>
                        <a:spcAft>
                          <a:spcPts val="0"/>
                        </a:spcAft>
                      </a:pPr>
                      <a:r>
                        <a:rPr lang="en-US" sz="1400" dirty="0">
                          <a:effectLst/>
                          <a:latin typeface="Garamond"/>
                          <a:ea typeface="Garamond"/>
                          <a:cs typeface="Times New Roman"/>
                        </a:rPr>
                        <a:t>Office of Diversity and Inclusion</a:t>
                      </a:r>
                      <a:endParaRPr lang="en-US" sz="1100" dirty="0">
                        <a:effectLst/>
                        <a:latin typeface="Garamond"/>
                        <a:ea typeface="Garamond"/>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CCF"/>
                    </a:solidFill>
                  </a:tcPr>
                </a:tc>
                <a:tc>
                  <a:txBody>
                    <a:bodyPr/>
                    <a:lstStyle/>
                    <a:p>
                      <a:pPr marL="0" marR="0" algn="ctr">
                        <a:lnSpc>
                          <a:spcPct val="115000"/>
                        </a:lnSpc>
                        <a:spcBef>
                          <a:spcPts val="0"/>
                        </a:spcBef>
                        <a:spcAft>
                          <a:spcPts val="0"/>
                        </a:spcAft>
                      </a:pPr>
                      <a:r>
                        <a:rPr lang="en-US" sz="1400" dirty="0">
                          <a:effectLst/>
                          <a:latin typeface="Garamond"/>
                          <a:ea typeface="Garamond"/>
                          <a:cs typeface="Times New Roman"/>
                        </a:rPr>
                        <a:t>Wright Admin Building</a:t>
                      </a:r>
                      <a:endParaRPr lang="en-US" sz="1100" dirty="0">
                        <a:effectLst/>
                        <a:latin typeface="Garamond"/>
                        <a:ea typeface="Garamond"/>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CCF"/>
                    </a:solidFill>
                  </a:tcPr>
                </a:tc>
                <a:tc>
                  <a:txBody>
                    <a:bodyPr/>
                    <a:lstStyle/>
                    <a:p>
                      <a:pPr marL="0" marR="0" algn="ctr">
                        <a:lnSpc>
                          <a:spcPct val="115000"/>
                        </a:lnSpc>
                        <a:spcBef>
                          <a:spcPts val="0"/>
                        </a:spcBef>
                        <a:spcAft>
                          <a:spcPts val="0"/>
                        </a:spcAft>
                      </a:pPr>
                      <a:endParaRPr lang="en-US" sz="1400" dirty="0">
                        <a:effectLst/>
                        <a:latin typeface="Garamond"/>
                        <a:ea typeface="Garamond"/>
                        <a:cs typeface="Times New Roman"/>
                      </a:endParaRPr>
                    </a:p>
                    <a:p>
                      <a:pPr marL="0" marR="0" lvl="0" indent="0" algn="ctr" defTabSz="457200" rtl="0" eaLnBrk="1" fontAlgn="auto" latinLnBrk="0" hangingPunct="1">
                        <a:lnSpc>
                          <a:spcPct val="115000"/>
                        </a:lnSpc>
                        <a:spcBef>
                          <a:spcPts val="0"/>
                        </a:spcBef>
                        <a:spcAft>
                          <a:spcPts val="0"/>
                        </a:spcAft>
                        <a:buClrTx/>
                        <a:buSzTx/>
                        <a:buFontTx/>
                        <a:buNone/>
                        <a:tabLst/>
                        <a:defRPr/>
                      </a:pPr>
                      <a:r>
                        <a:rPr lang="en-US" sz="1400" dirty="0">
                          <a:effectLst/>
                          <a:latin typeface="Garamond"/>
                          <a:ea typeface="Garamond"/>
                          <a:cs typeface="Times New Roman"/>
                        </a:rPr>
                        <a:t>812-464-1703 </a:t>
                      </a:r>
                    </a:p>
                    <a:p>
                      <a:pPr marL="0" marR="0" algn="ctr">
                        <a:lnSpc>
                          <a:spcPct val="115000"/>
                        </a:lnSpc>
                        <a:spcBef>
                          <a:spcPts val="0"/>
                        </a:spcBef>
                        <a:spcAft>
                          <a:spcPts val="0"/>
                        </a:spcAft>
                      </a:pPr>
                      <a:endParaRPr lang="en-US" sz="1100" dirty="0">
                        <a:effectLst/>
                        <a:latin typeface="Garamond"/>
                        <a:ea typeface="Garamond"/>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CCF"/>
                    </a:solidFill>
                  </a:tcPr>
                </a:tc>
                <a:extLst>
                  <a:ext uri="{0D108BD9-81ED-4DB2-BD59-A6C34878D82A}">
                    <a16:rowId xmlns:a16="http://schemas.microsoft.com/office/drawing/2014/main" val="10003"/>
                  </a:ext>
                </a:extLst>
              </a:tr>
              <a:tr h="831520">
                <a:tc>
                  <a:txBody>
                    <a:bodyPr/>
                    <a:lstStyle/>
                    <a:p>
                      <a:pPr marL="0" marR="0" algn="ctr">
                        <a:lnSpc>
                          <a:spcPct val="115000"/>
                        </a:lnSpc>
                        <a:spcBef>
                          <a:spcPts val="0"/>
                        </a:spcBef>
                        <a:spcAft>
                          <a:spcPts val="0"/>
                        </a:spcAft>
                      </a:pPr>
                      <a:r>
                        <a:rPr lang="en-US" sz="1400" dirty="0">
                          <a:effectLst/>
                          <a:latin typeface="Garamond"/>
                          <a:ea typeface="Garamond"/>
                          <a:cs typeface="Times New Roman"/>
                        </a:rPr>
                        <a:t>Housing and Residence Life</a:t>
                      </a:r>
                      <a:endParaRPr lang="en-US" sz="1100" dirty="0">
                        <a:effectLst/>
                        <a:latin typeface="Garamond"/>
                        <a:ea typeface="Garamond"/>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CCF"/>
                    </a:solidFill>
                  </a:tcPr>
                </a:tc>
                <a:tc>
                  <a:txBody>
                    <a:bodyPr/>
                    <a:lstStyle/>
                    <a:p>
                      <a:pPr marL="0" marR="0" algn="ctr">
                        <a:lnSpc>
                          <a:spcPct val="115000"/>
                        </a:lnSpc>
                        <a:spcBef>
                          <a:spcPts val="0"/>
                        </a:spcBef>
                        <a:spcAft>
                          <a:spcPts val="0"/>
                        </a:spcAft>
                      </a:pPr>
                      <a:r>
                        <a:rPr lang="en-US" sz="1400" dirty="0">
                          <a:effectLst/>
                          <a:latin typeface="Garamond"/>
                          <a:ea typeface="Garamond"/>
                          <a:cs typeface="Times New Roman"/>
                        </a:rPr>
                        <a:t>Housing Office</a:t>
                      </a:r>
                      <a:endParaRPr lang="en-US" sz="1100" dirty="0">
                        <a:effectLst/>
                        <a:latin typeface="Garamond"/>
                        <a:ea typeface="Garamond"/>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CCF"/>
                    </a:solidFill>
                  </a:tcPr>
                </a:tc>
                <a:tc>
                  <a:txBody>
                    <a:bodyPr/>
                    <a:lstStyle/>
                    <a:p>
                      <a:pPr marL="0" marR="0" algn="ctr">
                        <a:lnSpc>
                          <a:spcPct val="115000"/>
                        </a:lnSpc>
                        <a:spcBef>
                          <a:spcPts val="0"/>
                        </a:spcBef>
                        <a:spcAft>
                          <a:spcPts val="0"/>
                        </a:spcAft>
                      </a:pPr>
                      <a:r>
                        <a:rPr lang="en-US" sz="1400" dirty="0">
                          <a:effectLst/>
                          <a:latin typeface="Garamond"/>
                          <a:ea typeface="Garamond"/>
                          <a:cs typeface="Times New Roman"/>
                        </a:rPr>
                        <a:t> </a:t>
                      </a:r>
                      <a:endParaRPr lang="en-US" sz="1100" dirty="0">
                        <a:effectLst/>
                        <a:latin typeface="Garamond"/>
                        <a:ea typeface="Garamond"/>
                        <a:cs typeface="Times New Roman"/>
                      </a:endParaRPr>
                    </a:p>
                    <a:p>
                      <a:pPr marL="0" marR="0" algn="ctr">
                        <a:lnSpc>
                          <a:spcPct val="115000"/>
                        </a:lnSpc>
                        <a:spcBef>
                          <a:spcPts val="0"/>
                        </a:spcBef>
                        <a:spcAft>
                          <a:spcPts val="0"/>
                        </a:spcAft>
                      </a:pPr>
                      <a:r>
                        <a:rPr lang="en-US" sz="1400" dirty="0">
                          <a:effectLst/>
                          <a:latin typeface="Garamond"/>
                          <a:ea typeface="Garamond"/>
                          <a:cs typeface="Times New Roman"/>
                        </a:rPr>
                        <a:t>812-468-2000</a:t>
                      </a:r>
                      <a:endParaRPr lang="en-US" sz="1100" dirty="0">
                        <a:effectLst/>
                        <a:latin typeface="Garamond"/>
                        <a:ea typeface="Garamond"/>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CCF"/>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249381" y="2038927"/>
            <a:ext cx="4267200" cy="3108543"/>
          </a:xfrm>
          <a:prstGeom prst="rect">
            <a:avLst/>
          </a:prstGeom>
        </p:spPr>
        <p:txBody>
          <a:bodyPr wrap="square">
            <a:spAutoFit/>
          </a:bodyPr>
          <a:lstStyle/>
          <a:p>
            <a:pPr marL="342900" indent="-342900" defTabSz="914400">
              <a:buFont typeface="Wingdings" panose="05000000000000000000" pitchFamily="2" charset="2"/>
              <a:buChar char="§"/>
            </a:pPr>
            <a:r>
              <a:rPr lang="en-US" sz="2800" dirty="0">
                <a:solidFill>
                  <a:prstClr val="black"/>
                </a:solidFill>
              </a:rPr>
              <a:t>The University of Southern Indiana has </a:t>
            </a:r>
            <a:r>
              <a:rPr lang="en-US" sz="2800" dirty="0"/>
              <a:t>designated the offices in the accompanying table as places where campus community members should report crimes: </a:t>
            </a:r>
            <a:endParaRPr lang="en-US" sz="2800" dirty="0">
              <a:solidFill>
                <a:prstClr val="black"/>
              </a:solidFill>
            </a:endParaRPr>
          </a:p>
        </p:txBody>
      </p:sp>
    </p:spTree>
    <p:extLst>
      <p:ext uri="{BB962C8B-B14F-4D97-AF65-F5344CB8AC3E}">
        <p14:creationId xmlns:p14="http://schemas.microsoft.com/office/powerpoint/2010/main" val="2475894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89343" y="201031"/>
            <a:ext cx="8765309" cy="978729"/>
          </a:xfrm>
          <a:prstGeom prst="rect">
            <a:avLst/>
          </a:prstGeom>
        </p:spPr>
        <p:txBody>
          <a:bodyPr wrap="square">
            <a:spAutoFit/>
          </a:bodyPr>
          <a:lstStyle/>
          <a:p>
            <a:pPr marL="342900" indent="-342900" eaLnBrk="0" hangingPunct="0">
              <a:lnSpc>
                <a:spcPct val="90000"/>
              </a:lnSpc>
              <a:spcBef>
                <a:spcPct val="20000"/>
              </a:spcBef>
              <a:spcAft>
                <a:spcPct val="25000"/>
              </a:spcAft>
            </a:pPr>
            <a:r>
              <a:rPr lang="en-US" sz="3200" b="1" u="sng" dirty="0"/>
              <a:t>Category 4</a:t>
            </a:r>
            <a:r>
              <a:rPr lang="en-US" sz="3200" b="1" dirty="0"/>
              <a:t> – Officials with Significant Responsibility for Student &amp; Campus Activities</a:t>
            </a:r>
          </a:p>
        </p:txBody>
      </p:sp>
      <p:sp>
        <p:nvSpPr>
          <p:cNvPr id="3" name="Rectangle 2"/>
          <p:cNvSpPr/>
          <p:nvPr/>
        </p:nvSpPr>
        <p:spPr>
          <a:xfrm>
            <a:off x="489528" y="1208929"/>
            <a:ext cx="8164944" cy="1107996"/>
          </a:xfrm>
          <a:prstGeom prst="rect">
            <a:avLst/>
          </a:prstGeom>
        </p:spPr>
        <p:txBody>
          <a:bodyPr wrap="square">
            <a:spAutoFit/>
          </a:bodyPr>
          <a:lstStyle/>
          <a:p>
            <a:pPr>
              <a:defRPr/>
            </a:pPr>
            <a:r>
              <a:rPr lang="en-US" sz="2200" dirty="0"/>
              <a:t>Defined by </a:t>
            </a:r>
            <a:r>
              <a:rPr lang="en-US" sz="2200" b="1" dirty="0"/>
              <a:t>function</a:t>
            </a:r>
            <a:r>
              <a:rPr lang="en-US" sz="2200" dirty="0"/>
              <a:t>, not title: </a:t>
            </a:r>
          </a:p>
          <a:p>
            <a:pPr lvl="1">
              <a:buClr>
                <a:schemeClr val="accent1"/>
              </a:buClr>
              <a:buFont typeface="Arial" panose="020B0604020202020204" pitchFamily="34" charset="0"/>
              <a:buChar char="•"/>
              <a:defRPr/>
            </a:pPr>
            <a:r>
              <a:rPr lang="en-US" sz="2200" dirty="0"/>
              <a:t>Significant responsibility for student AND/OR campus activities</a:t>
            </a:r>
          </a:p>
          <a:p>
            <a:pPr lvl="1">
              <a:buClr>
                <a:schemeClr val="accent1"/>
              </a:buClr>
              <a:buFont typeface="Arial" panose="020B0604020202020204" pitchFamily="34" charset="0"/>
              <a:buChar char="•"/>
              <a:defRPr/>
            </a:pPr>
            <a:r>
              <a:rPr lang="en-US" sz="2200" dirty="0"/>
              <a:t>Regular contact with students</a:t>
            </a:r>
          </a:p>
        </p:txBody>
      </p:sp>
      <p:sp>
        <p:nvSpPr>
          <p:cNvPr id="5" name="Rectangle 4"/>
          <p:cNvSpPr/>
          <p:nvPr/>
        </p:nvSpPr>
        <p:spPr>
          <a:xfrm>
            <a:off x="327889" y="2295317"/>
            <a:ext cx="7970981" cy="3477875"/>
          </a:xfrm>
          <a:prstGeom prst="rect">
            <a:avLst/>
          </a:prstGeom>
        </p:spPr>
        <p:txBody>
          <a:bodyPr wrap="square">
            <a:spAutoFit/>
          </a:bodyPr>
          <a:lstStyle/>
          <a:p>
            <a:pPr lvl="0" defTabSz="914400">
              <a:defRPr/>
            </a:pPr>
            <a:r>
              <a:rPr lang="en-US" sz="2200" dirty="0">
                <a:solidFill>
                  <a:prstClr val="black"/>
                </a:solidFill>
              </a:rPr>
              <a:t>Other examples include:</a:t>
            </a:r>
          </a:p>
          <a:p>
            <a:pPr lvl="1" defTabSz="914400">
              <a:buClr>
                <a:srgbClr val="6076B4"/>
              </a:buClr>
              <a:buFont typeface="Arial" panose="020B0604020202020204" pitchFamily="34" charset="0"/>
              <a:buChar char="•"/>
              <a:defRPr/>
            </a:pPr>
            <a:endParaRPr lang="en-US" sz="2200" dirty="0">
              <a:solidFill>
                <a:prstClr val="black"/>
              </a:solidFill>
            </a:endParaRPr>
          </a:p>
          <a:p>
            <a:pPr lvl="1" defTabSz="914400">
              <a:buClr>
                <a:srgbClr val="6076B4"/>
              </a:buClr>
              <a:buFont typeface="Arial" panose="020B0604020202020204" pitchFamily="34" charset="0"/>
              <a:buChar char="•"/>
              <a:defRPr/>
            </a:pPr>
            <a:r>
              <a:rPr lang="en-US" sz="2200" dirty="0">
                <a:solidFill>
                  <a:prstClr val="black"/>
                </a:solidFill>
              </a:rPr>
              <a:t>President, Provost Office and Staff</a:t>
            </a:r>
          </a:p>
          <a:p>
            <a:pPr lvl="1" defTabSz="914400">
              <a:buClr>
                <a:srgbClr val="6076B4"/>
              </a:buClr>
              <a:buFont typeface="Arial" panose="020B0604020202020204" pitchFamily="34" charset="0"/>
              <a:buChar char="•"/>
              <a:defRPr/>
            </a:pPr>
            <a:r>
              <a:rPr lang="en-US" sz="2200" dirty="0">
                <a:solidFill>
                  <a:prstClr val="black"/>
                </a:solidFill>
              </a:rPr>
              <a:t>Student Affairs</a:t>
            </a:r>
          </a:p>
          <a:p>
            <a:pPr lvl="1" defTabSz="914400">
              <a:buClr>
                <a:srgbClr val="6076B4"/>
              </a:buClr>
              <a:buFont typeface="Arial" panose="020B0604020202020204" pitchFamily="34" charset="0"/>
              <a:buChar char="•"/>
              <a:defRPr/>
            </a:pPr>
            <a:r>
              <a:rPr lang="en-US" sz="2200" dirty="0">
                <a:solidFill>
                  <a:prstClr val="black"/>
                </a:solidFill>
              </a:rPr>
              <a:t>Dean of Students Office</a:t>
            </a:r>
          </a:p>
          <a:p>
            <a:pPr lvl="1" defTabSz="914400">
              <a:buClr>
                <a:srgbClr val="6076B4"/>
              </a:buClr>
              <a:buFont typeface="Arial" panose="020B0604020202020204" pitchFamily="34" charset="0"/>
              <a:buChar char="•"/>
              <a:defRPr/>
            </a:pPr>
            <a:r>
              <a:rPr lang="en-US" sz="2200" dirty="0">
                <a:solidFill>
                  <a:prstClr val="black"/>
                </a:solidFill>
              </a:rPr>
              <a:t>Representatives of Housing and Residence Life</a:t>
            </a:r>
          </a:p>
          <a:p>
            <a:pPr lvl="1" defTabSz="914400">
              <a:buClr>
                <a:srgbClr val="6076B4"/>
              </a:buClr>
              <a:buFont typeface="Arial" panose="020B0604020202020204" pitchFamily="34" charset="0"/>
              <a:buChar char="•"/>
              <a:defRPr/>
            </a:pPr>
            <a:r>
              <a:rPr lang="en-US" sz="2200" dirty="0">
                <a:solidFill>
                  <a:prstClr val="black"/>
                </a:solidFill>
              </a:rPr>
              <a:t>Athletic coaches and staff</a:t>
            </a:r>
          </a:p>
          <a:p>
            <a:pPr lvl="1" defTabSz="914400">
              <a:buClr>
                <a:srgbClr val="6076B4"/>
              </a:buClr>
              <a:buFont typeface="Arial" panose="020B0604020202020204" pitchFamily="34" charset="0"/>
              <a:buChar char="•"/>
              <a:defRPr/>
            </a:pPr>
            <a:r>
              <a:rPr lang="en-US" sz="2200" dirty="0">
                <a:solidFill>
                  <a:prstClr val="black"/>
                </a:solidFill>
              </a:rPr>
              <a:t>Student activities coordinators</a:t>
            </a:r>
          </a:p>
          <a:p>
            <a:pPr lvl="1" defTabSz="914400">
              <a:buClr>
                <a:srgbClr val="6076B4"/>
              </a:buClr>
              <a:buFont typeface="Arial" panose="020B0604020202020204" pitchFamily="34" charset="0"/>
              <a:buChar char="•"/>
              <a:defRPr/>
            </a:pPr>
            <a:r>
              <a:rPr lang="en-US" sz="2200" dirty="0">
                <a:solidFill>
                  <a:prstClr val="black"/>
                </a:solidFill>
              </a:rPr>
              <a:t>Student judicial officers</a:t>
            </a:r>
          </a:p>
          <a:p>
            <a:pPr lvl="1" defTabSz="914400">
              <a:buClr>
                <a:srgbClr val="6076B4"/>
              </a:buClr>
              <a:buFont typeface="Arial" panose="020B0604020202020204" pitchFamily="34" charset="0"/>
              <a:buChar char="•"/>
              <a:defRPr/>
            </a:pPr>
            <a:r>
              <a:rPr lang="en-US" sz="2200" dirty="0">
                <a:solidFill>
                  <a:prstClr val="black"/>
                </a:solidFill>
              </a:rPr>
              <a:t>Faculty advisors and advisors to to student organizations</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994" y="2223655"/>
            <a:ext cx="1920225" cy="2562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900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4373418" y="966802"/>
            <a:ext cx="4572000" cy="4647426"/>
          </a:xfrm>
          <a:prstGeom prst="rect">
            <a:avLst/>
          </a:prstGeom>
        </p:spPr>
        <p:txBody>
          <a:bodyPr>
            <a:spAutoFit/>
          </a:bodyPr>
          <a:lstStyle/>
          <a:p>
            <a:pPr lvl="0" defTabSz="914400">
              <a:defRPr/>
            </a:pPr>
            <a:r>
              <a:rPr lang="en-US" sz="2000" dirty="0">
                <a:solidFill>
                  <a:prstClr val="black"/>
                </a:solidFill>
              </a:rPr>
              <a:t>A faculty member who does not have any responsibility for student and campus activities beyond the classroom.</a:t>
            </a:r>
          </a:p>
          <a:p>
            <a:pPr lvl="0" defTabSz="914400">
              <a:buFont typeface="Arial"/>
              <a:buChar char="•"/>
              <a:defRPr/>
            </a:pPr>
            <a:endParaRPr lang="en-US" sz="2000" dirty="0">
              <a:solidFill>
                <a:prstClr val="black"/>
              </a:solidFill>
            </a:endParaRPr>
          </a:p>
          <a:p>
            <a:pPr lvl="0" defTabSz="914400">
              <a:defRPr/>
            </a:pPr>
            <a:r>
              <a:rPr lang="en-US" sz="2000" dirty="0">
                <a:solidFill>
                  <a:prstClr val="black"/>
                </a:solidFill>
              </a:rPr>
              <a:t>Medical doctors responsible for student care.</a:t>
            </a:r>
          </a:p>
          <a:p>
            <a:pPr lvl="0" defTabSz="914400">
              <a:buFont typeface="Arial"/>
              <a:buChar char="•"/>
              <a:defRPr/>
            </a:pPr>
            <a:endParaRPr lang="en-US" sz="2000" dirty="0">
              <a:solidFill>
                <a:prstClr val="black"/>
              </a:solidFill>
            </a:endParaRPr>
          </a:p>
          <a:p>
            <a:pPr lvl="0" defTabSz="914400">
              <a:defRPr/>
            </a:pPr>
            <a:r>
              <a:rPr lang="en-US" sz="2000" dirty="0">
                <a:solidFill>
                  <a:prstClr val="black"/>
                </a:solidFill>
              </a:rPr>
              <a:t>Support Staff</a:t>
            </a:r>
          </a:p>
          <a:p>
            <a:pPr lvl="2" defTabSz="914400">
              <a:buFont typeface="Arial"/>
              <a:buChar char="•"/>
              <a:defRPr/>
            </a:pPr>
            <a:r>
              <a:rPr lang="en-US" sz="2000" dirty="0">
                <a:solidFill>
                  <a:prstClr val="black"/>
                </a:solidFill>
              </a:rPr>
              <a:t>Clerical</a:t>
            </a:r>
          </a:p>
          <a:p>
            <a:pPr lvl="2" defTabSz="914400">
              <a:buFont typeface="Arial"/>
              <a:buChar char="•"/>
              <a:defRPr/>
            </a:pPr>
            <a:r>
              <a:rPr lang="en-US" sz="2000" dirty="0">
                <a:solidFill>
                  <a:prstClr val="black"/>
                </a:solidFill>
              </a:rPr>
              <a:t>Maintenance</a:t>
            </a:r>
          </a:p>
          <a:p>
            <a:pPr lvl="2" defTabSz="914400">
              <a:buFont typeface="Arial"/>
              <a:buChar char="•"/>
              <a:defRPr/>
            </a:pPr>
            <a:r>
              <a:rPr lang="en-US" sz="2000" dirty="0">
                <a:solidFill>
                  <a:prstClr val="black"/>
                </a:solidFill>
              </a:rPr>
              <a:t>Food service employees</a:t>
            </a:r>
            <a:br>
              <a:rPr lang="en-US" sz="2000" dirty="0">
                <a:solidFill>
                  <a:prstClr val="black"/>
                </a:solidFill>
              </a:rPr>
            </a:br>
            <a:endParaRPr lang="en-US" sz="2000" dirty="0">
              <a:solidFill>
                <a:prstClr val="black"/>
              </a:solidFill>
            </a:endParaRPr>
          </a:p>
          <a:p>
            <a:pPr lvl="0" defTabSz="914400">
              <a:defRPr/>
            </a:pPr>
            <a:r>
              <a:rPr lang="en-US" sz="2000" dirty="0">
                <a:solidFill>
                  <a:prstClr val="black"/>
                </a:solidFill>
              </a:rPr>
              <a:t>Those who are exempt by law:</a:t>
            </a:r>
          </a:p>
          <a:p>
            <a:pPr marL="1257300" lvl="2" indent="-342900" defTabSz="914400">
              <a:buFont typeface="Arial" panose="020B0604020202020204" pitchFamily="34" charset="0"/>
              <a:buChar char="•"/>
              <a:defRPr/>
            </a:pPr>
            <a:r>
              <a:rPr lang="en-US" dirty="0">
                <a:solidFill>
                  <a:prstClr val="black"/>
                </a:solidFill>
              </a:rPr>
              <a:t>Recognized Pastoral Counselor</a:t>
            </a:r>
          </a:p>
          <a:p>
            <a:pPr marL="1257300" lvl="2" indent="-342900" defTabSz="914400">
              <a:buFont typeface="Arial" panose="020B0604020202020204" pitchFamily="34" charset="0"/>
              <a:buChar char="•"/>
              <a:defRPr/>
            </a:pPr>
            <a:r>
              <a:rPr lang="en-US" dirty="0">
                <a:solidFill>
                  <a:prstClr val="black"/>
                </a:solidFill>
              </a:rPr>
              <a:t>Professional Licensed Counselor</a:t>
            </a:r>
          </a:p>
        </p:txBody>
      </p:sp>
      <p:sp>
        <p:nvSpPr>
          <p:cNvPr id="3" name="Rectangle 2"/>
          <p:cNvSpPr/>
          <p:nvPr/>
        </p:nvSpPr>
        <p:spPr>
          <a:xfrm>
            <a:off x="2110501" y="170642"/>
            <a:ext cx="4935262" cy="830997"/>
          </a:xfrm>
          <a:prstGeom prst="rect">
            <a:avLst/>
          </a:prstGeom>
        </p:spPr>
        <p:txBody>
          <a:bodyPr wrap="none">
            <a:spAutoFit/>
          </a:bodyPr>
          <a:lstStyle/>
          <a:p>
            <a:pPr lvl="0" algn="ctr" defTabSz="914400"/>
            <a:r>
              <a:rPr lang="en-US" sz="4800" b="1" dirty="0">
                <a:solidFill>
                  <a:prstClr val="black"/>
                </a:solidFill>
              </a:rPr>
              <a:t>Who Is Not A CSA?</a:t>
            </a:r>
          </a:p>
        </p:txBody>
      </p:sp>
      <p:pic>
        <p:nvPicPr>
          <p:cNvPr id="2050" name="Picture 2" descr="Istock 000018226703X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39" y="2394455"/>
            <a:ext cx="3115524" cy="206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748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838200" y="237836"/>
            <a:ext cx="7467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prstClr val="black"/>
                </a:solidFill>
                <a:latin typeface="+mn-lt"/>
              </a:rPr>
              <a:t>As A CSA, What Do I Have To Do?</a:t>
            </a:r>
          </a:p>
        </p:txBody>
      </p:sp>
      <p:sp>
        <p:nvSpPr>
          <p:cNvPr id="2" name="Rectangle 1"/>
          <p:cNvSpPr/>
          <p:nvPr/>
        </p:nvSpPr>
        <p:spPr>
          <a:xfrm>
            <a:off x="503379" y="921768"/>
            <a:ext cx="8035636" cy="1384995"/>
          </a:xfrm>
          <a:prstGeom prst="rect">
            <a:avLst/>
          </a:prstGeom>
        </p:spPr>
        <p:txBody>
          <a:bodyPr wrap="square">
            <a:spAutoFit/>
          </a:bodyPr>
          <a:lstStyle/>
          <a:p>
            <a:pPr lvl="0" algn="ctr" defTabSz="914400"/>
            <a:r>
              <a:rPr lang="en-US" sz="2800" dirty="0">
                <a:solidFill>
                  <a:prstClr val="black"/>
                </a:solidFill>
                <a:latin typeface="Palatino Linotype"/>
              </a:rPr>
              <a:t>“</a:t>
            </a:r>
            <a:r>
              <a:rPr lang="en-US" sz="2800" b="1" i="1" dirty="0">
                <a:solidFill>
                  <a:prstClr val="black"/>
                </a:solidFill>
                <a:latin typeface="Palatino Linotype"/>
              </a:rPr>
              <a:t>To report allegations made in good faith to the reporting structure established by the institution” </a:t>
            </a:r>
            <a:r>
              <a:rPr lang="en-US" sz="1400" b="1" i="1" dirty="0">
                <a:solidFill>
                  <a:prstClr val="black"/>
                </a:solidFill>
                <a:latin typeface="Palatino Linotype"/>
              </a:rPr>
              <a:t>(Dept. of Education)</a:t>
            </a:r>
            <a:endParaRPr lang="en-US" sz="1400" dirty="0">
              <a:solidFill>
                <a:prstClr val="black"/>
              </a:solidFill>
              <a:latin typeface="Palatino Linotype"/>
            </a:endParaRPr>
          </a:p>
        </p:txBody>
      </p:sp>
      <p:sp>
        <p:nvSpPr>
          <p:cNvPr id="5" name="Rectangle 4"/>
          <p:cNvSpPr/>
          <p:nvPr/>
        </p:nvSpPr>
        <p:spPr>
          <a:xfrm>
            <a:off x="350981" y="2317982"/>
            <a:ext cx="8460509" cy="1323439"/>
          </a:xfrm>
          <a:prstGeom prst="rect">
            <a:avLst/>
          </a:prstGeom>
        </p:spPr>
        <p:txBody>
          <a:bodyPr wrap="square">
            <a:spAutoFit/>
          </a:bodyPr>
          <a:lstStyle/>
          <a:p>
            <a:pPr lvl="0" defTabSz="914400"/>
            <a:r>
              <a:rPr lang="en-US" sz="2000" dirty="0">
                <a:solidFill>
                  <a:prstClr val="black"/>
                </a:solidFill>
              </a:rPr>
              <a:t>The function of a campus security authority (CSA) is to report to the official or office designated by the institution to collect crime report information, which is </a:t>
            </a:r>
            <a:r>
              <a:rPr lang="en-US" sz="2000" b="1" dirty="0">
                <a:solidFill>
                  <a:prstClr val="black"/>
                </a:solidFill>
              </a:rPr>
              <a:t>USI</a:t>
            </a:r>
            <a:r>
              <a:rPr lang="en-US" sz="2000" dirty="0">
                <a:solidFill>
                  <a:prstClr val="black"/>
                </a:solidFill>
              </a:rPr>
              <a:t> </a:t>
            </a:r>
            <a:r>
              <a:rPr lang="en-US" sz="2000" b="1" dirty="0">
                <a:solidFill>
                  <a:prstClr val="black"/>
                </a:solidFill>
              </a:rPr>
              <a:t>Public Safety</a:t>
            </a:r>
            <a:r>
              <a:rPr lang="en-US" sz="2000" dirty="0">
                <a:solidFill>
                  <a:prstClr val="black"/>
                </a:solidFill>
              </a:rPr>
              <a:t>, those allegations of </a:t>
            </a:r>
            <a:r>
              <a:rPr lang="en-US" sz="2000" b="1" i="1" dirty="0">
                <a:solidFill>
                  <a:prstClr val="black"/>
                </a:solidFill>
              </a:rPr>
              <a:t>Clery Act crimes that he or she concludes were made in good faith</a:t>
            </a:r>
            <a:endParaRPr lang="en-US" sz="2000" dirty="0">
              <a:solidFill>
                <a:prstClr val="black"/>
              </a:solidFill>
            </a:endParaRPr>
          </a:p>
        </p:txBody>
      </p:sp>
      <p:sp>
        <p:nvSpPr>
          <p:cNvPr id="6" name="Rectangle 5"/>
          <p:cNvSpPr/>
          <p:nvPr/>
        </p:nvSpPr>
        <p:spPr>
          <a:xfrm>
            <a:off x="390235" y="3751958"/>
            <a:ext cx="8381999" cy="707886"/>
          </a:xfrm>
          <a:prstGeom prst="rect">
            <a:avLst/>
          </a:prstGeom>
        </p:spPr>
        <p:txBody>
          <a:bodyPr wrap="square">
            <a:spAutoFit/>
          </a:bodyPr>
          <a:lstStyle/>
          <a:p>
            <a:pPr lvl="0" defTabSz="914400"/>
            <a:r>
              <a:rPr lang="en-US" sz="2000" dirty="0">
                <a:solidFill>
                  <a:prstClr val="black"/>
                </a:solidFill>
              </a:rPr>
              <a:t>At USI CSA’s are encouraged to </a:t>
            </a:r>
            <a:r>
              <a:rPr lang="en-US" sz="2000" b="1" i="1" dirty="0">
                <a:solidFill>
                  <a:prstClr val="black"/>
                </a:solidFill>
              </a:rPr>
              <a:t>immediately</a:t>
            </a:r>
            <a:r>
              <a:rPr lang="en-US" sz="2000" dirty="0">
                <a:solidFill>
                  <a:prstClr val="black"/>
                </a:solidFill>
              </a:rPr>
              <a:t> report </a:t>
            </a:r>
            <a:r>
              <a:rPr lang="en-US" sz="2000" b="1" dirty="0">
                <a:solidFill>
                  <a:prstClr val="black"/>
                </a:solidFill>
              </a:rPr>
              <a:t>all</a:t>
            </a:r>
            <a:r>
              <a:rPr lang="en-US" sz="2000" dirty="0">
                <a:solidFill>
                  <a:prstClr val="black"/>
                </a:solidFill>
              </a:rPr>
              <a:t> crimes to </a:t>
            </a:r>
            <a:r>
              <a:rPr lang="en-US" sz="2000" b="1" u="sng" dirty="0">
                <a:solidFill>
                  <a:prstClr val="black"/>
                </a:solidFill>
              </a:rPr>
              <a:t>Public Safety @ 812-492-7777</a:t>
            </a:r>
            <a:r>
              <a:rPr lang="en-US" sz="2000" u="sng" dirty="0">
                <a:solidFill>
                  <a:prstClr val="black"/>
                </a:solidFill>
              </a:rPr>
              <a:t> </a:t>
            </a:r>
            <a:endParaRPr lang="en-US" sz="2000" dirty="0">
              <a:solidFill>
                <a:prstClr val="black"/>
              </a:solidFill>
            </a:endParaRPr>
          </a:p>
        </p:txBody>
      </p:sp>
      <p:sp>
        <p:nvSpPr>
          <p:cNvPr id="7" name="Rectangle 6"/>
          <p:cNvSpPr/>
          <p:nvPr/>
        </p:nvSpPr>
        <p:spPr>
          <a:xfrm>
            <a:off x="350979" y="4395004"/>
            <a:ext cx="8340435" cy="1015663"/>
          </a:xfrm>
          <a:prstGeom prst="rect">
            <a:avLst/>
          </a:prstGeom>
        </p:spPr>
        <p:txBody>
          <a:bodyPr wrap="square">
            <a:spAutoFit/>
          </a:bodyPr>
          <a:lstStyle/>
          <a:p>
            <a:pPr lvl="0" defTabSz="914400">
              <a:defRPr/>
            </a:pPr>
            <a:r>
              <a:rPr lang="en-US" sz="2000" dirty="0">
                <a:solidFill>
                  <a:prstClr val="black"/>
                </a:solidFill>
              </a:rPr>
              <a:t>A campus security authority’s key responsibility is to encourage crime victims and witnesses to report </a:t>
            </a:r>
            <a:r>
              <a:rPr lang="en-US" sz="2000" b="1" dirty="0">
                <a:solidFill>
                  <a:prstClr val="black"/>
                </a:solidFill>
              </a:rPr>
              <a:t>ALL </a:t>
            </a:r>
            <a:r>
              <a:rPr lang="en-US" sz="2000" dirty="0">
                <a:solidFill>
                  <a:prstClr val="black"/>
                </a:solidFill>
              </a:rPr>
              <a:t>crimes.   There are options to report confidentially!  </a:t>
            </a:r>
          </a:p>
        </p:txBody>
      </p:sp>
      <p:sp>
        <p:nvSpPr>
          <p:cNvPr id="8" name="TextBox 7"/>
          <p:cNvSpPr txBox="1"/>
          <p:nvPr/>
        </p:nvSpPr>
        <p:spPr>
          <a:xfrm>
            <a:off x="1598892" y="5410667"/>
            <a:ext cx="5844611" cy="461665"/>
          </a:xfrm>
          <a:prstGeom prst="rect">
            <a:avLst/>
          </a:prstGeom>
          <a:noFill/>
        </p:spPr>
        <p:txBody>
          <a:bodyPr wrap="square" rtlCol="0">
            <a:spAutoFit/>
          </a:bodyPr>
          <a:lstStyle/>
          <a:p>
            <a:pPr algn="ctr" defTabSz="914400"/>
            <a:r>
              <a:rPr lang="en-US" sz="2400" b="1" dirty="0">
                <a:solidFill>
                  <a:prstClr val="black"/>
                </a:solidFill>
              </a:rPr>
              <a:t>WHEN IN DOUBT-REPORT IT!!!!</a:t>
            </a:r>
          </a:p>
        </p:txBody>
      </p:sp>
    </p:spTree>
    <p:extLst>
      <p:ext uri="{BB962C8B-B14F-4D97-AF65-F5344CB8AC3E}">
        <p14:creationId xmlns:p14="http://schemas.microsoft.com/office/powerpoint/2010/main" val="399327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738745" y="177999"/>
            <a:ext cx="5666509" cy="646331"/>
          </a:xfrm>
          <a:prstGeom prst="rect">
            <a:avLst/>
          </a:prstGeom>
        </p:spPr>
        <p:txBody>
          <a:bodyPr wrap="square">
            <a:spAutoFit/>
          </a:bodyPr>
          <a:lstStyle/>
          <a:p>
            <a:pPr lvl="0" defTabSz="914400" eaLnBrk="0" fontAlgn="base" hangingPunct="0">
              <a:spcBef>
                <a:spcPct val="0"/>
              </a:spcBef>
              <a:spcAft>
                <a:spcPct val="0"/>
              </a:spcAft>
            </a:pPr>
            <a:r>
              <a:rPr lang="en-US" sz="3600" b="1" dirty="0">
                <a:solidFill>
                  <a:srgbClr val="000000"/>
                </a:solidFill>
              </a:rPr>
              <a:t>What Crimes Must I Report?</a:t>
            </a:r>
          </a:p>
        </p:txBody>
      </p:sp>
      <p:sp>
        <p:nvSpPr>
          <p:cNvPr id="3" name="Rectangle 2"/>
          <p:cNvSpPr/>
          <p:nvPr/>
        </p:nvSpPr>
        <p:spPr>
          <a:xfrm>
            <a:off x="355600" y="992817"/>
            <a:ext cx="3867608" cy="4739759"/>
          </a:xfrm>
          <a:prstGeom prst="rect">
            <a:avLst/>
          </a:prstGeom>
        </p:spPr>
        <p:txBody>
          <a:bodyPr wrap="square">
            <a:spAutoFit/>
          </a:bodyPr>
          <a:lstStyle/>
          <a:p>
            <a:pPr marL="342900" lvl="0" indent="-342900" defTabSz="914400" eaLnBrk="0" fontAlgn="base" hangingPunct="0">
              <a:spcBef>
                <a:spcPct val="20000"/>
              </a:spcBef>
              <a:spcAft>
                <a:spcPct val="25000"/>
              </a:spcAft>
            </a:pPr>
            <a:r>
              <a:rPr lang="en-US" sz="2800" u="sng" dirty="0">
                <a:solidFill>
                  <a:srgbClr val="000000"/>
                </a:solidFill>
              </a:rPr>
              <a:t> Reportable Clery Crimes</a:t>
            </a:r>
          </a:p>
          <a:p>
            <a:pPr marL="342900" lvl="0" indent="-342900" defTabSz="914400" eaLnBrk="0" fontAlgn="base" hangingPunct="0">
              <a:spcBef>
                <a:spcPct val="20000"/>
              </a:spcBef>
              <a:spcAft>
                <a:spcPct val="25000"/>
              </a:spcAft>
              <a:buFontTx/>
              <a:buChar char="•"/>
            </a:pPr>
            <a:r>
              <a:rPr lang="en-US" sz="2000" dirty="0">
                <a:solidFill>
                  <a:srgbClr val="000000"/>
                </a:solidFill>
              </a:rPr>
              <a:t>Criminal homicide</a:t>
            </a:r>
          </a:p>
          <a:p>
            <a:pPr marL="342900" lvl="0" indent="-342900" defTabSz="914400" eaLnBrk="0" fontAlgn="base" hangingPunct="0">
              <a:spcBef>
                <a:spcPct val="20000"/>
              </a:spcBef>
              <a:spcAft>
                <a:spcPct val="25000"/>
              </a:spcAft>
              <a:buFontTx/>
              <a:buChar char="•"/>
            </a:pPr>
            <a:r>
              <a:rPr lang="en-US" sz="2000" dirty="0">
                <a:solidFill>
                  <a:srgbClr val="000000"/>
                </a:solidFill>
              </a:rPr>
              <a:t>Sex offenses</a:t>
            </a:r>
          </a:p>
          <a:p>
            <a:pPr marL="342900" lvl="0" indent="-342900" defTabSz="914400" eaLnBrk="0" fontAlgn="base" hangingPunct="0">
              <a:spcBef>
                <a:spcPct val="20000"/>
              </a:spcBef>
              <a:spcAft>
                <a:spcPct val="25000"/>
              </a:spcAft>
              <a:buFontTx/>
              <a:buChar char="•"/>
            </a:pPr>
            <a:r>
              <a:rPr lang="en-US" sz="2000" dirty="0">
                <a:solidFill>
                  <a:srgbClr val="000000"/>
                </a:solidFill>
              </a:rPr>
              <a:t>Robbery</a:t>
            </a:r>
          </a:p>
          <a:p>
            <a:pPr marL="342900" lvl="0" indent="-342900" defTabSz="914400" eaLnBrk="0" fontAlgn="base" hangingPunct="0">
              <a:spcBef>
                <a:spcPct val="20000"/>
              </a:spcBef>
              <a:spcAft>
                <a:spcPct val="25000"/>
              </a:spcAft>
              <a:buFontTx/>
              <a:buChar char="•"/>
            </a:pPr>
            <a:r>
              <a:rPr lang="en-US" sz="2000" dirty="0">
                <a:solidFill>
                  <a:srgbClr val="000000"/>
                </a:solidFill>
              </a:rPr>
              <a:t>Aggravated assault</a:t>
            </a:r>
          </a:p>
          <a:p>
            <a:pPr marL="342900" lvl="0" indent="-342900" defTabSz="914400" eaLnBrk="0" fontAlgn="base" hangingPunct="0">
              <a:spcBef>
                <a:spcPct val="20000"/>
              </a:spcBef>
              <a:spcAft>
                <a:spcPct val="25000"/>
              </a:spcAft>
              <a:buFontTx/>
              <a:buChar char="•"/>
            </a:pPr>
            <a:r>
              <a:rPr lang="en-US" sz="2000" dirty="0">
                <a:solidFill>
                  <a:srgbClr val="000000"/>
                </a:solidFill>
              </a:rPr>
              <a:t>Burglary</a:t>
            </a:r>
          </a:p>
          <a:p>
            <a:pPr marL="342900" lvl="0" indent="-342900" defTabSz="914400" eaLnBrk="0" fontAlgn="base" hangingPunct="0">
              <a:spcBef>
                <a:spcPct val="20000"/>
              </a:spcBef>
              <a:spcAft>
                <a:spcPct val="25000"/>
              </a:spcAft>
              <a:buFontTx/>
              <a:buChar char="•"/>
            </a:pPr>
            <a:r>
              <a:rPr lang="en-US" sz="2000" dirty="0">
                <a:solidFill>
                  <a:srgbClr val="000000"/>
                </a:solidFill>
              </a:rPr>
              <a:t>Motor Vehicle Theft</a:t>
            </a:r>
          </a:p>
          <a:p>
            <a:pPr marL="342900" lvl="0" indent="-342900" defTabSz="914400" eaLnBrk="0" fontAlgn="base" hangingPunct="0">
              <a:spcBef>
                <a:spcPct val="20000"/>
              </a:spcBef>
              <a:spcAft>
                <a:spcPct val="25000"/>
              </a:spcAft>
              <a:buFontTx/>
              <a:buChar char="•"/>
            </a:pPr>
            <a:r>
              <a:rPr lang="en-US" sz="2000" dirty="0">
                <a:solidFill>
                  <a:srgbClr val="000000"/>
                </a:solidFill>
              </a:rPr>
              <a:t>Arson</a:t>
            </a:r>
          </a:p>
          <a:p>
            <a:pPr marL="342900" lvl="0" indent="-342900" defTabSz="914400" eaLnBrk="0" fontAlgn="base" hangingPunct="0">
              <a:spcBef>
                <a:spcPct val="20000"/>
              </a:spcBef>
              <a:spcAft>
                <a:spcPct val="25000"/>
              </a:spcAft>
              <a:buFontTx/>
              <a:buChar char="•"/>
            </a:pPr>
            <a:r>
              <a:rPr lang="en-US" sz="2000" dirty="0">
                <a:solidFill>
                  <a:srgbClr val="000000"/>
                </a:solidFill>
              </a:rPr>
              <a:t>Arrests and disciplinary referrals for alcohol, drug and weapon violations of law </a:t>
            </a:r>
          </a:p>
        </p:txBody>
      </p:sp>
      <p:sp>
        <p:nvSpPr>
          <p:cNvPr id="5" name="Rectangle 4"/>
          <p:cNvSpPr/>
          <p:nvPr/>
        </p:nvSpPr>
        <p:spPr>
          <a:xfrm>
            <a:off x="4308764" y="535693"/>
            <a:ext cx="3810000" cy="5333768"/>
          </a:xfrm>
          <a:prstGeom prst="rect">
            <a:avLst/>
          </a:prstGeom>
        </p:spPr>
        <p:txBody>
          <a:bodyPr wrap="square">
            <a:spAutoFit/>
          </a:bodyPr>
          <a:lstStyle/>
          <a:p>
            <a:pPr marL="342900" lvl="0" indent="-342900" defTabSz="914400" eaLnBrk="0" fontAlgn="base" hangingPunct="0">
              <a:spcBef>
                <a:spcPct val="20000"/>
              </a:spcBef>
              <a:spcAft>
                <a:spcPct val="25000"/>
              </a:spcAft>
              <a:buFontTx/>
              <a:buChar char="•"/>
            </a:pPr>
            <a:endParaRPr lang="en-US" sz="2000" dirty="0">
              <a:solidFill>
                <a:srgbClr val="000000"/>
              </a:solidFill>
            </a:endParaRPr>
          </a:p>
          <a:p>
            <a:pPr lvl="0" defTabSz="914400" eaLnBrk="0" fontAlgn="base" hangingPunct="0">
              <a:spcBef>
                <a:spcPct val="20000"/>
              </a:spcBef>
              <a:spcAft>
                <a:spcPct val="25000"/>
              </a:spcAft>
            </a:pPr>
            <a:r>
              <a:rPr lang="en-US" sz="2800" dirty="0">
                <a:solidFill>
                  <a:srgbClr val="000000"/>
                </a:solidFill>
              </a:rPr>
              <a:t>ALSO</a:t>
            </a:r>
          </a:p>
          <a:p>
            <a:pPr marL="342900" lvl="0" indent="-342900" defTabSz="914400" eaLnBrk="0" fontAlgn="base" hangingPunct="0">
              <a:spcBef>
                <a:spcPct val="20000"/>
              </a:spcBef>
              <a:spcAft>
                <a:spcPct val="25000"/>
              </a:spcAft>
              <a:buFont typeface="Arial" panose="020B0604020202020204" pitchFamily="34" charset="0"/>
              <a:buChar char="•"/>
            </a:pPr>
            <a:r>
              <a:rPr lang="en-US" sz="2000" dirty="0"/>
              <a:t>HATE CRIMES, including any of the seven crimes previously listed; any crime causing bodily injury or any of the following crimes that were motivated by hate:</a:t>
            </a:r>
          </a:p>
          <a:p>
            <a:pPr lvl="2">
              <a:buClr>
                <a:schemeClr val="accent1"/>
              </a:buClr>
              <a:defRPr/>
            </a:pPr>
            <a:r>
              <a:rPr lang="en-US" sz="1600" dirty="0"/>
              <a:t>Larceny-Theft</a:t>
            </a:r>
          </a:p>
          <a:p>
            <a:pPr lvl="2">
              <a:buClr>
                <a:schemeClr val="accent1"/>
              </a:buClr>
              <a:defRPr/>
            </a:pPr>
            <a:r>
              <a:rPr lang="en-US" sz="1600" dirty="0"/>
              <a:t>Simple assault</a:t>
            </a:r>
          </a:p>
          <a:p>
            <a:pPr lvl="2">
              <a:buClr>
                <a:schemeClr val="accent1"/>
              </a:buClr>
              <a:defRPr/>
            </a:pPr>
            <a:r>
              <a:rPr lang="en-US" sz="1600" dirty="0"/>
              <a:t>Intimidation</a:t>
            </a:r>
          </a:p>
          <a:p>
            <a:pPr lvl="2">
              <a:buClr>
                <a:schemeClr val="accent1"/>
              </a:buClr>
              <a:defRPr/>
            </a:pPr>
            <a:r>
              <a:rPr lang="en-US" sz="1600" dirty="0"/>
              <a:t>Vandalism</a:t>
            </a:r>
            <a:endParaRPr lang="en-US" sz="2000" dirty="0">
              <a:solidFill>
                <a:srgbClr val="000000"/>
              </a:solidFill>
            </a:endParaRPr>
          </a:p>
          <a:p>
            <a:pPr marL="342900" lvl="0" indent="-342900" defTabSz="914400" eaLnBrk="0" fontAlgn="base" hangingPunct="0">
              <a:spcBef>
                <a:spcPct val="20000"/>
              </a:spcBef>
              <a:spcAft>
                <a:spcPct val="25000"/>
              </a:spcAft>
              <a:buFontTx/>
              <a:buChar char="•"/>
            </a:pPr>
            <a:r>
              <a:rPr lang="en-US" sz="2000" dirty="0">
                <a:solidFill>
                  <a:srgbClr val="000000"/>
                </a:solidFill>
              </a:rPr>
              <a:t>Domestic Violence</a:t>
            </a:r>
          </a:p>
          <a:p>
            <a:pPr marL="342900" lvl="0" indent="-342900" defTabSz="914400" eaLnBrk="0" fontAlgn="base" hangingPunct="0">
              <a:spcBef>
                <a:spcPct val="20000"/>
              </a:spcBef>
              <a:spcAft>
                <a:spcPct val="25000"/>
              </a:spcAft>
              <a:buFontTx/>
              <a:buChar char="•"/>
            </a:pPr>
            <a:r>
              <a:rPr lang="en-US" sz="2000" dirty="0">
                <a:solidFill>
                  <a:srgbClr val="000000"/>
                </a:solidFill>
              </a:rPr>
              <a:t>Dating Violence</a:t>
            </a:r>
          </a:p>
          <a:p>
            <a:pPr marL="342900" lvl="0" indent="-342900" defTabSz="914400" eaLnBrk="0" fontAlgn="base" hangingPunct="0">
              <a:spcBef>
                <a:spcPct val="20000"/>
              </a:spcBef>
              <a:spcAft>
                <a:spcPct val="25000"/>
              </a:spcAft>
              <a:buFontTx/>
              <a:buChar char="•"/>
            </a:pPr>
            <a:r>
              <a:rPr lang="en-US" sz="2000" dirty="0">
                <a:solidFill>
                  <a:srgbClr val="000000"/>
                </a:solidFill>
              </a:rPr>
              <a:t>Stalking</a:t>
            </a:r>
          </a:p>
        </p:txBody>
      </p:sp>
    </p:spTree>
    <p:extLst>
      <p:ext uri="{BB962C8B-B14F-4D97-AF65-F5344CB8AC3E}">
        <p14:creationId xmlns:p14="http://schemas.microsoft.com/office/powerpoint/2010/main" val="3689785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4" y="-52627"/>
            <a:ext cx="9144000" cy="6858000"/>
          </a:xfrm>
          <a:prstGeom prst="rect">
            <a:avLst/>
          </a:prstGeom>
        </p:spPr>
      </p:pic>
      <p:sp>
        <p:nvSpPr>
          <p:cNvPr id="3" name="Rectangle 2"/>
          <p:cNvSpPr/>
          <p:nvPr/>
        </p:nvSpPr>
        <p:spPr>
          <a:xfrm>
            <a:off x="355600" y="992817"/>
            <a:ext cx="3867608" cy="523220"/>
          </a:xfrm>
          <a:prstGeom prst="rect">
            <a:avLst/>
          </a:prstGeom>
        </p:spPr>
        <p:txBody>
          <a:bodyPr wrap="square">
            <a:spAutoFit/>
          </a:bodyPr>
          <a:lstStyle/>
          <a:p>
            <a:pPr marL="342900" lvl="0" indent="-342900" defTabSz="914400" eaLnBrk="0" fontAlgn="base" hangingPunct="0">
              <a:spcBef>
                <a:spcPct val="20000"/>
              </a:spcBef>
              <a:spcAft>
                <a:spcPct val="25000"/>
              </a:spcAft>
            </a:pPr>
            <a:r>
              <a:rPr lang="en-US" sz="2800" u="sng" dirty="0">
                <a:solidFill>
                  <a:srgbClr val="000000"/>
                </a:solidFill>
              </a:rPr>
              <a:t> </a:t>
            </a:r>
            <a:endParaRPr lang="en-US" sz="2000" dirty="0">
              <a:solidFill>
                <a:srgbClr val="000000"/>
              </a:solidFill>
            </a:endParaRPr>
          </a:p>
        </p:txBody>
      </p:sp>
      <p:sp>
        <p:nvSpPr>
          <p:cNvPr id="5" name="Rectangle 4"/>
          <p:cNvSpPr/>
          <p:nvPr/>
        </p:nvSpPr>
        <p:spPr>
          <a:xfrm>
            <a:off x="4308764" y="535693"/>
            <a:ext cx="3810000" cy="994118"/>
          </a:xfrm>
          <a:prstGeom prst="rect">
            <a:avLst/>
          </a:prstGeom>
        </p:spPr>
        <p:txBody>
          <a:bodyPr wrap="square">
            <a:spAutoFit/>
          </a:bodyPr>
          <a:lstStyle/>
          <a:p>
            <a:pPr marL="342900" lvl="0" indent="-342900" defTabSz="914400" eaLnBrk="0" fontAlgn="base" hangingPunct="0">
              <a:spcBef>
                <a:spcPct val="20000"/>
              </a:spcBef>
              <a:spcAft>
                <a:spcPct val="25000"/>
              </a:spcAft>
              <a:buFontTx/>
              <a:buChar char="•"/>
            </a:pPr>
            <a:endParaRPr lang="en-US" sz="2000" dirty="0">
              <a:solidFill>
                <a:srgbClr val="000000"/>
              </a:solidFill>
            </a:endParaRPr>
          </a:p>
          <a:p>
            <a:pPr lvl="0" defTabSz="914400" eaLnBrk="0" fontAlgn="base" hangingPunct="0">
              <a:spcBef>
                <a:spcPct val="20000"/>
              </a:spcBef>
              <a:spcAft>
                <a:spcPct val="25000"/>
              </a:spcAft>
            </a:pPr>
            <a:endParaRPr lang="en-US" sz="2800" dirty="0">
              <a:solidFill>
                <a:srgbClr val="000000"/>
              </a:solidFill>
            </a:endParaRPr>
          </a:p>
        </p:txBody>
      </p:sp>
      <p:sp>
        <p:nvSpPr>
          <p:cNvPr id="6" name="Title 5">
            <a:extLst>
              <a:ext uri="{FF2B5EF4-FFF2-40B4-BE49-F238E27FC236}">
                <a16:creationId xmlns:a16="http://schemas.microsoft.com/office/drawing/2014/main" id="{0F6F7C2E-2737-4A99-B732-E698D3D244F6}"/>
              </a:ext>
            </a:extLst>
          </p:cNvPr>
          <p:cNvSpPr>
            <a:spLocks noGrp="1"/>
          </p:cNvSpPr>
          <p:nvPr>
            <p:ph type="title"/>
          </p:nvPr>
        </p:nvSpPr>
        <p:spPr>
          <a:xfrm>
            <a:off x="457200" y="-35807"/>
            <a:ext cx="8229600" cy="1143000"/>
          </a:xfrm>
        </p:spPr>
        <p:txBody>
          <a:bodyPr>
            <a:normAutofit/>
          </a:bodyPr>
          <a:lstStyle/>
          <a:p>
            <a:r>
              <a:rPr lang="en-US" sz="2400" b="1" dirty="0"/>
              <a:t>HATE CRIMES</a:t>
            </a:r>
          </a:p>
        </p:txBody>
      </p:sp>
      <p:sp>
        <p:nvSpPr>
          <p:cNvPr id="7" name="Rectangle 6">
            <a:extLst>
              <a:ext uri="{FF2B5EF4-FFF2-40B4-BE49-F238E27FC236}">
                <a16:creationId xmlns:a16="http://schemas.microsoft.com/office/drawing/2014/main" id="{114C2848-5CC1-4DA4-95AE-D877F07329D3}"/>
              </a:ext>
            </a:extLst>
          </p:cNvPr>
          <p:cNvSpPr/>
          <p:nvPr/>
        </p:nvSpPr>
        <p:spPr>
          <a:xfrm>
            <a:off x="457200" y="1720840"/>
            <a:ext cx="8229600" cy="646331"/>
          </a:xfrm>
          <a:prstGeom prst="rect">
            <a:avLst/>
          </a:prstGeom>
        </p:spPr>
        <p:txBody>
          <a:bodyPr wrap="square">
            <a:spAutoFit/>
          </a:bodyPr>
          <a:lstStyle/>
          <a:p>
            <a:endParaRPr lang="en-US" dirty="0">
              <a:solidFill>
                <a:srgbClr val="4A3C31"/>
              </a:solidFill>
              <a:latin typeface="BentonSansRegular"/>
            </a:endParaRPr>
          </a:p>
          <a:p>
            <a:endParaRPr lang="en-US" dirty="0"/>
          </a:p>
        </p:txBody>
      </p:sp>
      <p:sp>
        <p:nvSpPr>
          <p:cNvPr id="8" name="Rectangle 7">
            <a:extLst>
              <a:ext uri="{FF2B5EF4-FFF2-40B4-BE49-F238E27FC236}">
                <a16:creationId xmlns:a16="http://schemas.microsoft.com/office/drawing/2014/main" id="{8AAB6D01-AA1B-441D-8F43-CF41BAD4994F}"/>
              </a:ext>
            </a:extLst>
          </p:cNvPr>
          <p:cNvSpPr/>
          <p:nvPr/>
        </p:nvSpPr>
        <p:spPr>
          <a:xfrm>
            <a:off x="522984" y="743224"/>
            <a:ext cx="8229600" cy="1754326"/>
          </a:xfrm>
          <a:prstGeom prst="rect">
            <a:avLst/>
          </a:prstGeom>
        </p:spPr>
        <p:txBody>
          <a:bodyPr wrap="square">
            <a:spAutoFit/>
          </a:bodyPr>
          <a:lstStyle/>
          <a:p>
            <a:r>
              <a:rPr lang="en-US" dirty="0">
                <a:solidFill>
                  <a:srgbClr val="4A3C31"/>
                </a:solidFill>
                <a:latin typeface="BentonSansRegular"/>
              </a:rPr>
              <a:t>A </a:t>
            </a:r>
            <a:r>
              <a:rPr lang="en-US" b="1" dirty="0">
                <a:solidFill>
                  <a:srgbClr val="4A3C31"/>
                </a:solidFill>
                <a:latin typeface="BentonSansRegular"/>
              </a:rPr>
              <a:t>hate crime </a:t>
            </a:r>
            <a:r>
              <a:rPr lang="en-US" dirty="0">
                <a:solidFill>
                  <a:srgbClr val="4A3C31"/>
                </a:solidFill>
                <a:latin typeface="BentonSansRegular"/>
              </a:rPr>
              <a:t>is a criminal offense where the victim was intentionally selected because of the perpetrator's bias against the victim. Bias is a performed negative opinion or attitude towards a group of persons based on their race, gender, religion, disability, sexual orientation, ethnicity, national origin or gender identity. For Clery purposes, hate crimes include any of the above offenses (minus non-negligent manslaughter) and the addition of the categories below.</a:t>
            </a:r>
            <a:endParaRPr lang="en-US" dirty="0"/>
          </a:p>
        </p:txBody>
      </p:sp>
      <p:sp>
        <p:nvSpPr>
          <p:cNvPr id="9" name="Rectangle 8">
            <a:extLst>
              <a:ext uri="{FF2B5EF4-FFF2-40B4-BE49-F238E27FC236}">
                <a16:creationId xmlns:a16="http://schemas.microsoft.com/office/drawing/2014/main" id="{E6D47339-163E-4BA2-A9D1-510E5F548FBB}"/>
              </a:ext>
            </a:extLst>
          </p:cNvPr>
          <p:cNvSpPr/>
          <p:nvPr/>
        </p:nvSpPr>
        <p:spPr>
          <a:xfrm>
            <a:off x="522984" y="2421457"/>
            <a:ext cx="8696667" cy="3139321"/>
          </a:xfrm>
          <a:prstGeom prst="rect">
            <a:avLst/>
          </a:prstGeom>
        </p:spPr>
        <p:txBody>
          <a:bodyPr wrap="square">
            <a:spAutoFit/>
          </a:bodyPr>
          <a:lstStyle/>
          <a:p>
            <a:r>
              <a:rPr lang="en-US" b="1" i="1" dirty="0">
                <a:solidFill>
                  <a:srgbClr val="4A3C31"/>
                </a:solidFill>
                <a:latin typeface="BentonSansBold"/>
              </a:rPr>
              <a:t>Larceny-Theft</a:t>
            </a:r>
            <a:r>
              <a:rPr lang="en-US" dirty="0">
                <a:solidFill>
                  <a:srgbClr val="4A3C31"/>
                </a:solidFill>
                <a:latin typeface="BentonSansRegular"/>
              </a:rPr>
              <a:t>: The unlawful taking, carrying, or riding away of property from the possession or constructive possession of another.</a:t>
            </a:r>
          </a:p>
          <a:p>
            <a:r>
              <a:rPr lang="en-US" b="1" i="1" dirty="0">
                <a:solidFill>
                  <a:srgbClr val="4A3C31"/>
                </a:solidFill>
                <a:latin typeface="BentonSansBold"/>
              </a:rPr>
              <a:t>Simple Assault</a:t>
            </a:r>
            <a:r>
              <a:rPr lang="en-US" dirty="0">
                <a:solidFill>
                  <a:srgbClr val="4A3C31"/>
                </a:solidFill>
                <a:latin typeface="BentonSansRegular"/>
              </a:rPr>
              <a:t>: The unlawful physical attack by one person upon another where neither the offender displays a weapon, nor the victim suffers obvious severe or aggravated bodily injury involving apparent broken bones, loss of teeth, possible internal injury, severe lacerations, or loss of consciousness.</a:t>
            </a:r>
          </a:p>
          <a:p>
            <a:r>
              <a:rPr lang="en-US" b="1" i="1" dirty="0">
                <a:solidFill>
                  <a:srgbClr val="4A3C31"/>
                </a:solidFill>
                <a:latin typeface="BentonSansBold"/>
              </a:rPr>
              <a:t>Intimidation</a:t>
            </a:r>
            <a:r>
              <a:rPr lang="en-US" dirty="0">
                <a:solidFill>
                  <a:srgbClr val="4A3C31"/>
                </a:solidFill>
                <a:latin typeface="BentonSansRegular"/>
              </a:rPr>
              <a:t>: To unlawfully place another person in reasonable fear of bodily harm through the use of threatening words and/or other conduct, but without displaying a weapon or subjecting the victim to actual physical attack.</a:t>
            </a:r>
          </a:p>
          <a:p>
            <a:r>
              <a:rPr lang="en-US" b="1" i="1" dirty="0">
                <a:solidFill>
                  <a:srgbClr val="4A3C31"/>
                </a:solidFill>
                <a:latin typeface="BentonSansBold"/>
              </a:rPr>
              <a:t>Vandalism</a:t>
            </a:r>
            <a:r>
              <a:rPr lang="en-US" dirty="0">
                <a:solidFill>
                  <a:srgbClr val="4A3C31"/>
                </a:solidFill>
                <a:latin typeface="BentonSansRegular"/>
              </a:rPr>
              <a:t>: To willfully destroy, injure, disfigure, or deface any public or private property, real or personal, without the consent of the owner.</a:t>
            </a:r>
            <a:endParaRPr lang="en-US" b="0" i="0" dirty="0">
              <a:solidFill>
                <a:srgbClr val="4A3C31"/>
              </a:solidFill>
              <a:effectLst/>
              <a:latin typeface="BentonSansRegular"/>
            </a:endParaRPr>
          </a:p>
        </p:txBody>
      </p:sp>
    </p:spTree>
    <p:extLst>
      <p:ext uri="{BB962C8B-B14F-4D97-AF65-F5344CB8AC3E}">
        <p14:creationId xmlns:p14="http://schemas.microsoft.com/office/powerpoint/2010/main" val="329616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4" y="-184196"/>
            <a:ext cx="9144000" cy="6858000"/>
          </a:xfrm>
          <a:prstGeom prst="rect">
            <a:avLst/>
          </a:prstGeom>
        </p:spPr>
      </p:pic>
      <p:sp>
        <p:nvSpPr>
          <p:cNvPr id="3" name="Rectangle 2"/>
          <p:cNvSpPr/>
          <p:nvPr/>
        </p:nvSpPr>
        <p:spPr>
          <a:xfrm>
            <a:off x="355600" y="992817"/>
            <a:ext cx="3867608" cy="523220"/>
          </a:xfrm>
          <a:prstGeom prst="rect">
            <a:avLst/>
          </a:prstGeom>
        </p:spPr>
        <p:txBody>
          <a:bodyPr wrap="square">
            <a:spAutoFit/>
          </a:bodyPr>
          <a:lstStyle/>
          <a:p>
            <a:pPr marL="342900" lvl="0" indent="-342900" defTabSz="914400" eaLnBrk="0" fontAlgn="base" hangingPunct="0">
              <a:spcBef>
                <a:spcPct val="20000"/>
              </a:spcBef>
              <a:spcAft>
                <a:spcPct val="25000"/>
              </a:spcAft>
            </a:pPr>
            <a:r>
              <a:rPr lang="en-US" sz="2800" u="sng" dirty="0">
                <a:solidFill>
                  <a:srgbClr val="000000"/>
                </a:solidFill>
              </a:rPr>
              <a:t> </a:t>
            </a:r>
            <a:endParaRPr lang="en-US" sz="2000" dirty="0">
              <a:solidFill>
                <a:srgbClr val="000000"/>
              </a:solidFill>
            </a:endParaRPr>
          </a:p>
        </p:txBody>
      </p:sp>
      <p:sp>
        <p:nvSpPr>
          <p:cNvPr id="5" name="Rectangle 4"/>
          <p:cNvSpPr/>
          <p:nvPr/>
        </p:nvSpPr>
        <p:spPr>
          <a:xfrm>
            <a:off x="4308764" y="535693"/>
            <a:ext cx="3810000" cy="994118"/>
          </a:xfrm>
          <a:prstGeom prst="rect">
            <a:avLst/>
          </a:prstGeom>
        </p:spPr>
        <p:txBody>
          <a:bodyPr wrap="square">
            <a:spAutoFit/>
          </a:bodyPr>
          <a:lstStyle/>
          <a:p>
            <a:pPr marL="342900" lvl="0" indent="-342900" defTabSz="914400" eaLnBrk="0" fontAlgn="base" hangingPunct="0">
              <a:spcBef>
                <a:spcPct val="20000"/>
              </a:spcBef>
              <a:spcAft>
                <a:spcPct val="25000"/>
              </a:spcAft>
              <a:buFontTx/>
              <a:buChar char="•"/>
            </a:pPr>
            <a:endParaRPr lang="en-US" sz="2000" dirty="0">
              <a:solidFill>
                <a:srgbClr val="000000"/>
              </a:solidFill>
            </a:endParaRPr>
          </a:p>
          <a:p>
            <a:pPr lvl="0" defTabSz="914400" eaLnBrk="0" fontAlgn="base" hangingPunct="0">
              <a:spcBef>
                <a:spcPct val="20000"/>
              </a:spcBef>
              <a:spcAft>
                <a:spcPct val="25000"/>
              </a:spcAft>
            </a:pPr>
            <a:endParaRPr lang="en-US" sz="2800" dirty="0">
              <a:solidFill>
                <a:srgbClr val="000000"/>
              </a:solidFill>
            </a:endParaRPr>
          </a:p>
        </p:txBody>
      </p:sp>
      <p:sp>
        <p:nvSpPr>
          <p:cNvPr id="6" name="Title 5">
            <a:extLst>
              <a:ext uri="{FF2B5EF4-FFF2-40B4-BE49-F238E27FC236}">
                <a16:creationId xmlns:a16="http://schemas.microsoft.com/office/drawing/2014/main" id="{0F6F7C2E-2737-4A99-B732-E698D3D244F6}"/>
              </a:ext>
            </a:extLst>
          </p:cNvPr>
          <p:cNvSpPr>
            <a:spLocks noGrp="1"/>
          </p:cNvSpPr>
          <p:nvPr>
            <p:ph type="title"/>
          </p:nvPr>
        </p:nvSpPr>
        <p:spPr>
          <a:xfrm>
            <a:off x="457200" y="52627"/>
            <a:ext cx="8229600" cy="1143000"/>
          </a:xfrm>
        </p:spPr>
        <p:txBody>
          <a:bodyPr>
            <a:normAutofit/>
          </a:bodyPr>
          <a:lstStyle/>
          <a:p>
            <a:r>
              <a:rPr lang="en-US" sz="2400" b="1" dirty="0"/>
              <a:t>Violence Against Women (VAWA) Reauthorization</a:t>
            </a:r>
          </a:p>
        </p:txBody>
      </p:sp>
      <p:sp>
        <p:nvSpPr>
          <p:cNvPr id="7" name="Rectangle 6">
            <a:extLst>
              <a:ext uri="{FF2B5EF4-FFF2-40B4-BE49-F238E27FC236}">
                <a16:creationId xmlns:a16="http://schemas.microsoft.com/office/drawing/2014/main" id="{114C2848-5CC1-4DA4-95AE-D877F07329D3}"/>
              </a:ext>
            </a:extLst>
          </p:cNvPr>
          <p:cNvSpPr/>
          <p:nvPr/>
        </p:nvSpPr>
        <p:spPr>
          <a:xfrm>
            <a:off x="457200" y="1720840"/>
            <a:ext cx="8229600" cy="646331"/>
          </a:xfrm>
          <a:prstGeom prst="rect">
            <a:avLst/>
          </a:prstGeom>
        </p:spPr>
        <p:txBody>
          <a:bodyPr wrap="square">
            <a:spAutoFit/>
          </a:bodyPr>
          <a:lstStyle/>
          <a:p>
            <a:endParaRPr lang="en-US" dirty="0">
              <a:solidFill>
                <a:srgbClr val="4A3C31"/>
              </a:solidFill>
              <a:latin typeface="BentonSansRegular"/>
            </a:endParaRPr>
          </a:p>
          <a:p>
            <a:endParaRPr lang="en-US" dirty="0"/>
          </a:p>
        </p:txBody>
      </p:sp>
      <p:sp>
        <p:nvSpPr>
          <p:cNvPr id="2" name="TextBox 1">
            <a:extLst>
              <a:ext uri="{FF2B5EF4-FFF2-40B4-BE49-F238E27FC236}">
                <a16:creationId xmlns:a16="http://schemas.microsoft.com/office/drawing/2014/main" id="{74C8A873-E012-4DD6-9810-9478ED703B60}"/>
              </a:ext>
            </a:extLst>
          </p:cNvPr>
          <p:cNvSpPr txBox="1"/>
          <p:nvPr/>
        </p:nvSpPr>
        <p:spPr>
          <a:xfrm>
            <a:off x="378690" y="874406"/>
            <a:ext cx="2591531" cy="5539978"/>
          </a:xfrm>
          <a:prstGeom prst="rect">
            <a:avLst/>
          </a:prstGeom>
          <a:noFill/>
        </p:spPr>
        <p:txBody>
          <a:bodyPr wrap="square" rtlCol="0">
            <a:spAutoFit/>
          </a:bodyPr>
          <a:lstStyle/>
          <a:p>
            <a:r>
              <a:rPr lang="en-US" b="1" dirty="0"/>
              <a:t>Domestic Violence</a:t>
            </a:r>
          </a:p>
          <a:p>
            <a:r>
              <a:rPr lang="en-US" sz="1400" dirty="0">
                <a:solidFill>
                  <a:schemeClr val="accent6">
                    <a:lumMod val="75000"/>
                  </a:schemeClr>
                </a:solidFill>
              </a:rPr>
              <a:t>Felony or misdemeanor crime of Violence committed by:</a:t>
            </a:r>
          </a:p>
          <a:p>
            <a:pPr marL="285750" indent="-285750">
              <a:buFont typeface="Arial" panose="020B0604020202020204" pitchFamily="34" charset="0"/>
              <a:buChar char="•"/>
            </a:pPr>
            <a:r>
              <a:rPr lang="en-US" sz="1400" dirty="0">
                <a:solidFill>
                  <a:schemeClr val="accent6">
                    <a:lumMod val="75000"/>
                  </a:schemeClr>
                </a:solidFill>
              </a:rPr>
              <a:t>Current or former spouse or intimate partner of the victim</a:t>
            </a:r>
          </a:p>
          <a:p>
            <a:pPr marL="285750" indent="-285750">
              <a:buFont typeface="Arial" panose="020B0604020202020204" pitchFamily="34" charset="0"/>
              <a:buChar char="•"/>
            </a:pPr>
            <a:r>
              <a:rPr lang="en-US" sz="1400" dirty="0">
                <a:solidFill>
                  <a:schemeClr val="accent6">
                    <a:lumMod val="75000"/>
                  </a:schemeClr>
                </a:solidFill>
              </a:rPr>
              <a:t>A person who has a child in common with the victim</a:t>
            </a:r>
          </a:p>
          <a:p>
            <a:pPr marL="285750" indent="-285750">
              <a:buFont typeface="Arial" panose="020B0604020202020204" pitchFamily="34" charset="0"/>
              <a:buChar char="•"/>
            </a:pPr>
            <a:r>
              <a:rPr lang="en-US" sz="1400" dirty="0">
                <a:solidFill>
                  <a:schemeClr val="accent6">
                    <a:lumMod val="75000"/>
                  </a:schemeClr>
                </a:solidFill>
              </a:rPr>
              <a:t>A person who is or has been cohabitating with the victim as a spouse or intimate partner</a:t>
            </a:r>
          </a:p>
          <a:p>
            <a:pPr marL="285750" indent="-285750">
              <a:buFont typeface="Arial" panose="020B0604020202020204" pitchFamily="34" charset="0"/>
              <a:buChar char="•"/>
            </a:pPr>
            <a:r>
              <a:rPr lang="en-US" sz="1400" dirty="0">
                <a:solidFill>
                  <a:schemeClr val="accent6">
                    <a:lumMod val="75000"/>
                  </a:schemeClr>
                </a:solidFill>
              </a:rPr>
              <a:t>A person similarly situated to a spouse of the victim under the domestic/family violence laws of jurisdiction</a:t>
            </a:r>
          </a:p>
          <a:p>
            <a:pPr marL="285750" indent="-285750">
              <a:buFont typeface="Arial" panose="020B0604020202020204" pitchFamily="34" charset="0"/>
              <a:buChar char="•"/>
            </a:pPr>
            <a:r>
              <a:rPr lang="en-US" sz="1400" dirty="0">
                <a:solidFill>
                  <a:schemeClr val="accent6">
                    <a:lumMod val="75000"/>
                  </a:schemeClr>
                </a:solidFill>
              </a:rPr>
              <a:t>Any other person against an adult or youth victim who is protected from that person’s acts under domestic/family violence laws of the jurisdiction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10" name="TextBox 9">
            <a:extLst>
              <a:ext uri="{FF2B5EF4-FFF2-40B4-BE49-F238E27FC236}">
                <a16:creationId xmlns:a16="http://schemas.microsoft.com/office/drawing/2014/main" id="{2E50C23D-47A0-4A8B-A567-0D11DF1B16C6}"/>
              </a:ext>
            </a:extLst>
          </p:cNvPr>
          <p:cNvSpPr txBox="1"/>
          <p:nvPr/>
        </p:nvSpPr>
        <p:spPr>
          <a:xfrm>
            <a:off x="3214287" y="1826568"/>
            <a:ext cx="2188954" cy="1877437"/>
          </a:xfrm>
          <a:prstGeom prst="rect">
            <a:avLst/>
          </a:prstGeom>
          <a:noFill/>
        </p:spPr>
        <p:txBody>
          <a:bodyPr wrap="square" rtlCol="0">
            <a:spAutoFit/>
          </a:bodyPr>
          <a:lstStyle/>
          <a:p>
            <a:r>
              <a:rPr lang="en-US" b="1" dirty="0"/>
              <a:t>Dating Violence</a:t>
            </a:r>
          </a:p>
          <a:p>
            <a:r>
              <a:rPr lang="en-US" sz="1400" dirty="0">
                <a:solidFill>
                  <a:srgbClr val="00B050"/>
                </a:solidFill>
              </a:rPr>
              <a:t>Crime of Violence committed by:</a:t>
            </a:r>
          </a:p>
          <a:p>
            <a:pPr marL="285750" indent="-285750">
              <a:buFont typeface="Arial" panose="020B0604020202020204" pitchFamily="34" charset="0"/>
              <a:buChar char="•"/>
            </a:pPr>
            <a:r>
              <a:rPr lang="en-US" sz="1400" dirty="0">
                <a:solidFill>
                  <a:srgbClr val="00B050"/>
                </a:solidFill>
              </a:rPr>
              <a:t>A person who is or has been in a social relationship of a romantic or intimate nature with the victim</a:t>
            </a:r>
          </a:p>
        </p:txBody>
      </p:sp>
      <p:sp>
        <p:nvSpPr>
          <p:cNvPr id="11" name="TextBox 10">
            <a:extLst>
              <a:ext uri="{FF2B5EF4-FFF2-40B4-BE49-F238E27FC236}">
                <a16:creationId xmlns:a16="http://schemas.microsoft.com/office/drawing/2014/main" id="{61C1FF00-FE3C-4CF2-A04A-15068EB4F0BB}"/>
              </a:ext>
            </a:extLst>
          </p:cNvPr>
          <p:cNvSpPr txBox="1"/>
          <p:nvPr/>
        </p:nvSpPr>
        <p:spPr>
          <a:xfrm>
            <a:off x="5992473" y="2581553"/>
            <a:ext cx="2105094" cy="2523768"/>
          </a:xfrm>
          <a:prstGeom prst="rect">
            <a:avLst/>
          </a:prstGeom>
          <a:noFill/>
        </p:spPr>
        <p:txBody>
          <a:bodyPr wrap="square" rtlCol="0">
            <a:spAutoFit/>
          </a:bodyPr>
          <a:lstStyle/>
          <a:p>
            <a:r>
              <a:rPr lang="en-US" b="1" dirty="0"/>
              <a:t>Stalking</a:t>
            </a:r>
          </a:p>
          <a:p>
            <a:r>
              <a:rPr lang="en-US" sz="1400" dirty="0">
                <a:solidFill>
                  <a:schemeClr val="tx2">
                    <a:lumMod val="60000"/>
                    <a:lumOff val="40000"/>
                  </a:schemeClr>
                </a:solidFill>
              </a:rPr>
              <a:t>A course of conduct directed at:</a:t>
            </a:r>
          </a:p>
          <a:p>
            <a:pPr marL="285750" indent="-285750">
              <a:buFont typeface="Arial" panose="020B0604020202020204" pitchFamily="34" charset="0"/>
              <a:buChar char="•"/>
            </a:pPr>
            <a:r>
              <a:rPr lang="en-US" sz="1400" dirty="0">
                <a:solidFill>
                  <a:schemeClr val="tx2">
                    <a:lumMod val="60000"/>
                    <a:lumOff val="40000"/>
                  </a:schemeClr>
                </a:solidFill>
              </a:rPr>
              <a:t>A specific person that would cause a reasonable person to fear for the person’s safety, or the safety of others or suffer substantial emotional distress</a:t>
            </a:r>
          </a:p>
        </p:txBody>
      </p:sp>
    </p:spTree>
    <p:extLst>
      <p:ext uri="{BB962C8B-B14F-4D97-AF65-F5344CB8AC3E}">
        <p14:creationId xmlns:p14="http://schemas.microsoft.com/office/powerpoint/2010/main" val="89191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63963" y="249382"/>
            <a:ext cx="6216073" cy="523220"/>
          </a:xfrm>
          <a:prstGeom prst="rect">
            <a:avLst/>
          </a:prstGeom>
          <a:noFill/>
        </p:spPr>
        <p:txBody>
          <a:bodyPr wrap="square" rtlCol="0">
            <a:spAutoFit/>
          </a:bodyPr>
          <a:lstStyle/>
          <a:p>
            <a:pPr algn="ctr"/>
            <a:r>
              <a:rPr lang="en-US" sz="2800" b="1" dirty="0"/>
              <a:t>Timing and Location are Critical</a:t>
            </a:r>
          </a:p>
        </p:txBody>
      </p:sp>
      <p:sp>
        <p:nvSpPr>
          <p:cNvPr id="5" name="Rectangle 3"/>
          <p:cNvSpPr txBox="1">
            <a:spLocks noChangeArrowheads="1"/>
          </p:cNvSpPr>
          <p:nvPr/>
        </p:nvSpPr>
        <p:spPr>
          <a:xfrm>
            <a:off x="450273" y="1046018"/>
            <a:ext cx="4038600" cy="4525963"/>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rgbClr val="3399FF"/>
              </a:buClr>
              <a:buSzPct val="75000"/>
              <a:defRPr/>
            </a:pPr>
            <a:r>
              <a:rPr lang="en-US" sz="2400" b="1" dirty="0">
                <a:solidFill>
                  <a:prstClr val="black"/>
                </a:solidFill>
              </a:rPr>
              <a:t>Be sure to document</a:t>
            </a:r>
            <a:r>
              <a:rPr lang="en-US" sz="2400" dirty="0">
                <a:solidFill>
                  <a:prstClr val="black"/>
                </a:solidFill>
              </a:rPr>
              <a:t>:</a:t>
            </a:r>
            <a:br>
              <a:rPr lang="en-US" sz="2000" b="1" dirty="0">
                <a:solidFill>
                  <a:prstClr val="black"/>
                </a:solidFill>
              </a:rPr>
            </a:br>
            <a:endParaRPr lang="en-US" sz="2000" b="1" dirty="0">
              <a:solidFill>
                <a:prstClr val="black"/>
              </a:solidFill>
            </a:endParaRPr>
          </a:p>
          <a:p>
            <a:pPr>
              <a:lnSpc>
                <a:spcPct val="90000"/>
              </a:lnSpc>
              <a:buClr>
                <a:srgbClr val="3399FF"/>
              </a:buClr>
              <a:buSzPct val="75000"/>
              <a:defRPr/>
            </a:pPr>
            <a:r>
              <a:rPr lang="en-US" sz="2000" b="1" i="1" dirty="0">
                <a:solidFill>
                  <a:prstClr val="black"/>
                </a:solidFill>
              </a:rPr>
              <a:t>When</a:t>
            </a:r>
            <a:r>
              <a:rPr lang="en-US" sz="2000" dirty="0">
                <a:solidFill>
                  <a:prstClr val="black"/>
                </a:solidFill>
              </a:rPr>
              <a:t> the crime or incident occurred .</a:t>
            </a:r>
            <a:br>
              <a:rPr lang="en-US" sz="2000" dirty="0">
                <a:solidFill>
                  <a:prstClr val="black"/>
                </a:solidFill>
              </a:rPr>
            </a:br>
            <a:endParaRPr lang="en-US" sz="2000" dirty="0">
              <a:solidFill>
                <a:prstClr val="black"/>
              </a:solidFill>
            </a:endParaRPr>
          </a:p>
          <a:p>
            <a:pPr>
              <a:lnSpc>
                <a:spcPct val="90000"/>
              </a:lnSpc>
              <a:buClr>
                <a:srgbClr val="3399FF"/>
              </a:buClr>
              <a:buSzPct val="75000"/>
              <a:defRPr/>
            </a:pPr>
            <a:r>
              <a:rPr lang="en-US" sz="2000" b="1" i="1" dirty="0">
                <a:solidFill>
                  <a:prstClr val="black"/>
                </a:solidFill>
              </a:rPr>
              <a:t>When</a:t>
            </a:r>
            <a:r>
              <a:rPr lang="en-US" sz="2000" dirty="0">
                <a:solidFill>
                  <a:prstClr val="black"/>
                </a:solidFill>
              </a:rPr>
              <a:t> it was reported to you.</a:t>
            </a:r>
          </a:p>
          <a:p>
            <a:pPr marL="0" indent="0">
              <a:lnSpc>
                <a:spcPct val="90000"/>
              </a:lnSpc>
              <a:buClr>
                <a:srgbClr val="3399FF"/>
              </a:buClr>
              <a:buSzPct val="75000"/>
              <a:buFont typeface="Arial" pitchFamily="34" charset="0"/>
              <a:buNone/>
              <a:defRPr/>
            </a:pPr>
            <a:endParaRPr lang="en-US" sz="2000" dirty="0">
              <a:solidFill>
                <a:prstClr val="black"/>
              </a:solidFill>
            </a:endParaRPr>
          </a:p>
          <a:p>
            <a:pPr>
              <a:lnSpc>
                <a:spcPct val="90000"/>
              </a:lnSpc>
              <a:buClr>
                <a:srgbClr val="3399FF"/>
              </a:buClr>
              <a:buSzPct val="75000"/>
              <a:defRPr/>
            </a:pPr>
            <a:r>
              <a:rPr lang="en-US" sz="2000" dirty="0">
                <a:solidFill>
                  <a:prstClr val="black"/>
                </a:solidFill>
              </a:rPr>
              <a:t>The law requires that the </a:t>
            </a:r>
            <a:r>
              <a:rPr lang="en-US" sz="2000" b="1" dirty="0">
                <a:solidFill>
                  <a:prstClr val="black"/>
                </a:solidFill>
              </a:rPr>
              <a:t>crime be reported</a:t>
            </a:r>
            <a:r>
              <a:rPr lang="en-US" sz="2000" dirty="0">
                <a:solidFill>
                  <a:prstClr val="black"/>
                </a:solidFill>
              </a:rPr>
              <a:t> </a:t>
            </a:r>
            <a:r>
              <a:rPr lang="en-US" sz="2000" b="1" dirty="0">
                <a:solidFill>
                  <a:prstClr val="black"/>
                </a:solidFill>
              </a:rPr>
              <a:t>for the calendar year in which it was </a:t>
            </a:r>
            <a:r>
              <a:rPr lang="en-US" sz="2000" b="1" u="sng" dirty="0">
                <a:solidFill>
                  <a:prstClr val="black"/>
                </a:solidFill>
              </a:rPr>
              <a:t>first reported to a Campus Security Authority</a:t>
            </a:r>
            <a:r>
              <a:rPr lang="en-US" sz="2000" dirty="0">
                <a:solidFill>
                  <a:prstClr val="black"/>
                </a:solidFill>
              </a:rPr>
              <a:t>.</a:t>
            </a:r>
          </a:p>
          <a:p>
            <a:pPr>
              <a:buFont typeface="Arial"/>
              <a:buChar char="•"/>
              <a:defRPr/>
            </a:pPr>
            <a:endParaRPr lang="en-US" sz="2400" dirty="0">
              <a:solidFill>
                <a:prstClr val="black"/>
              </a:solidFill>
              <a:latin typeface="Palatino Linotype"/>
            </a:endParaRPr>
          </a:p>
        </p:txBody>
      </p:sp>
      <p:sp>
        <p:nvSpPr>
          <p:cNvPr id="6" name="Content Placeholder 6"/>
          <p:cNvSpPr txBox="1">
            <a:spLocks/>
          </p:cNvSpPr>
          <p:nvPr/>
        </p:nvSpPr>
        <p:spPr>
          <a:xfrm>
            <a:off x="4648200" y="1046018"/>
            <a:ext cx="4495800" cy="5257800"/>
          </a:xfrm>
          <a:prstGeom prst="rect">
            <a:avLst/>
          </a:prstGeom>
        </p:spPr>
        <p:txBody>
          <a:bodyPr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None/>
              <a:defRPr/>
            </a:pPr>
            <a:r>
              <a:rPr lang="en-US" sz="2400" b="1" dirty="0">
                <a:solidFill>
                  <a:prstClr val="black"/>
                </a:solidFill>
              </a:rPr>
              <a:t>Report if it Occurred:</a:t>
            </a:r>
            <a:endParaRPr lang="en-US" sz="2400" dirty="0">
              <a:solidFill>
                <a:prstClr val="black"/>
              </a:solidFill>
            </a:endParaRPr>
          </a:p>
          <a:p>
            <a:pPr>
              <a:buFont typeface="Arial"/>
              <a:buChar char="•"/>
              <a:defRPr/>
            </a:pPr>
            <a:r>
              <a:rPr lang="en-US" sz="2000" dirty="0">
                <a:solidFill>
                  <a:prstClr val="black"/>
                </a:solidFill>
              </a:rPr>
              <a:t>On campus </a:t>
            </a:r>
          </a:p>
          <a:p>
            <a:pPr>
              <a:buFont typeface="Arial"/>
              <a:buChar char="•"/>
              <a:defRPr/>
            </a:pPr>
            <a:r>
              <a:rPr lang="en-US" sz="2000" dirty="0">
                <a:solidFill>
                  <a:prstClr val="black"/>
                </a:solidFill>
              </a:rPr>
              <a:t>In </a:t>
            </a:r>
            <a:r>
              <a:rPr lang="en-US" sz="2000" u="sng" dirty="0">
                <a:solidFill>
                  <a:prstClr val="black"/>
                </a:solidFill>
              </a:rPr>
              <a:t>on-campus</a:t>
            </a:r>
            <a:r>
              <a:rPr lang="en-US" sz="2000" dirty="0">
                <a:solidFill>
                  <a:prstClr val="black"/>
                </a:solidFill>
              </a:rPr>
              <a:t> student residence halls and apartments</a:t>
            </a:r>
          </a:p>
          <a:p>
            <a:pPr>
              <a:buFont typeface="Arial"/>
              <a:buChar char="•"/>
              <a:defRPr/>
            </a:pPr>
            <a:r>
              <a:rPr lang="en-US" sz="2000" dirty="0">
                <a:solidFill>
                  <a:prstClr val="black"/>
                </a:solidFill>
              </a:rPr>
              <a:t>On public property adjacent to campus (e.g.. roads, sidewalks)</a:t>
            </a:r>
          </a:p>
          <a:p>
            <a:pPr>
              <a:buFont typeface="Arial"/>
              <a:buChar char="•"/>
              <a:defRPr/>
            </a:pPr>
            <a:r>
              <a:rPr lang="en-US" sz="2000" dirty="0">
                <a:solidFill>
                  <a:prstClr val="black"/>
                </a:solidFill>
              </a:rPr>
              <a:t>On certain off-campus locations such as Fraternity Houses or areas the University rents to hold classes</a:t>
            </a:r>
          </a:p>
          <a:p>
            <a:pPr>
              <a:buFont typeface="Arial"/>
              <a:buNone/>
              <a:defRPr/>
            </a:pPr>
            <a:r>
              <a:rPr lang="en-US" sz="2000" dirty="0">
                <a:solidFill>
                  <a:prstClr val="black"/>
                </a:solidFill>
              </a:rPr>
              <a:t>	If a crime occurs in a location not listed above it is not reportable under Clery. i.e. a student reports being sexually assaulted while at home during spring break.</a:t>
            </a:r>
          </a:p>
        </p:txBody>
      </p:sp>
      <p:pic>
        <p:nvPicPr>
          <p:cNvPr id="7" name="Picture 6" descr="A close up of a sign&#10;&#10;Description automatically generated">
            <a:extLst>
              <a:ext uri="{FF2B5EF4-FFF2-40B4-BE49-F238E27FC236}">
                <a16:creationId xmlns:a16="http://schemas.microsoft.com/office/drawing/2014/main" id="{AD43B4CB-C065-4E11-A6E8-B282EDEBF1E7}"/>
              </a:ext>
            </a:extLst>
          </p:cNvPr>
          <p:cNvPicPr>
            <a:picLocks noChangeAspect="1"/>
          </p:cNvPicPr>
          <p:nvPr/>
        </p:nvPicPr>
        <p:blipFill>
          <a:blip r:embed="rId3"/>
          <a:stretch>
            <a:fillRect/>
          </a:stretch>
        </p:blipFill>
        <p:spPr>
          <a:xfrm>
            <a:off x="0" y="4761241"/>
            <a:ext cx="1071677" cy="1152144"/>
          </a:xfrm>
          <a:prstGeom prst="rect">
            <a:avLst/>
          </a:prstGeom>
        </p:spPr>
      </p:pic>
    </p:spTree>
    <p:extLst>
      <p:ext uri="{BB962C8B-B14F-4D97-AF65-F5344CB8AC3E}">
        <p14:creationId xmlns:p14="http://schemas.microsoft.com/office/powerpoint/2010/main" val="296776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81" y="223667"/>
            <a:ext cx="9144000" cy="6858000"/>
          </a:xfrm>
          <a:prstGeom prst="rect">
            <a:avLst/>
          </a:prstGeom>
        </p:spPr>
      </p:pic>
      <p:sp>
        <p:nvSpPr>
          <p:cNvPr id="2" name="Rectangle 1"/>
          <p:cNvSpPr/>
          <p:nvPr/>
        </p:nvSpPr>
        <p:spPr>
          <a:xfrm>
            <a:off x="997527" y="91773"/>
            <a:ext cx="7241309" cy="584775"/>
          </a:xfrm>
          <a:prstGeom prst="rect">
            <a:avLst/>
          </a:prstGeom>
        </p:spPr>
        <p:txBody>
          <a:bodyPr wrap="square">
            <a:spAutoFit/>
          </a:bodyPr>
          <a:lstStyle/>
          <a:p>
            <a:pPr lvl="0" algn="ctr" defTabSz="914400"/>
            <a:r>
              <a:rPr lang="en-US" sz="3200" b="1" dirty="0">
                <a:solidFill>
                  <a:prstClr val="black"/>
                </a:solidFill>
              </a:rPr>
              <a:t>Confidential Reporting Option</a:t>
            </a:r>
          </a:p>
        </p:txBody>
      </p:sp>
      <p:sp>
        <p:nvSpPr>
          <p:cNvPr id="5" name="Rectangle 4"/>
          <p:cNvSpPr/>
          <p:nvPr/>
        </p:nvSpPr>
        <p:spPr>
          <a:xfrm>
            <a:off x="381000" y="1129146"/>
            <a:ext cx="4114800" cy="5078313"/>
          </a:xfrm>
          <a:prstGeom prst="rect">
            <a:avLst/>
          </a:prstGeom>
        </p:spPr>
        <p:txBody>
          <a:bodyPr wrap="square">
            <a:spAutoFit/>
          </a:bodyPr>
          <a:lstStyle/>
          <a:p>
            <a:pPr defTabSz="914400">
              <a:lnSpc>
                <a:spcPct val="90000"/>
              </a:lnSpc>
              <a:buFont typeface="Arial"/>
              <a:buChar char="•"/>
              <a:defRPr/>
            </a:pPr>
            <a:r>
              <a:rPr lang="en-US" sz="2000" dirty="0">
                <a:solidFill>
                  <a:prstClr val="black"/>
                </a:solidFill>
              </a:rPr>
              <a:t>Although </a:t>
            </a:r>
            <a:r>
              <a:rPr lang="en-US" sz="2000" b="1" dirty="0">
                <a:solidFill>
                  <a:prstClr val="black"/>
                </a:solidFill>
              </a:rPr>
              <a:t>not required,</a:t>
            </a:r>
            <a:r>
              <a:rPr lang="en-US" sz="2000" dirty="0">
                <a:solidFill>
                  <a:prstClr val="black"/>
                </a:solidFill>
              </a:rPr>
              <a:t> everyone at USI is encouraged</a:t>
            </a:r>
            <a:r>
              <a:rPr lang="en-US" sz="2000" b="1" dirty="0">
                <a:solidFill>
                  <a:prstClr val="black"/>
                </a:solidFill>
              </a:rPr>
              <a:t> </a:t>
            </a:r>
            <a:r>
              <a:rPr lang="en-US" sz="2000" dirty="0">
                <a:solidFill>
                  <a:prstClr val="black"/>
                </a:solidFill>
              </a:rPr>
              <a:t>to report crimes and to tell victims about the Confidential Reporting Process  </a:t>
            </a:r>
          </a:p>
          <a:p>
            <a:pPr defTabSz="914400">
              <a:lnSpc>
                <a:spcPct val="90000"/>
              </a:lnSpc>
              <a:buFont typeface="Arial"/>
              <a:buChar char="•"/>
              <a:defRPr/>
            </a:pPr>
            <a:r>
              <a:rPr lang="en-US" sz="2000" b="1" dirty="0">
                <a:solidFill>
                  <a:prstClr val="black"/>
                </a:solidFill>
              </a:rPr>
              <a:t>Confidential Reporting Process</a:t>
            </a:r>
            <a:r>
              <a:rPr lang="en-US" sz="2000" dirty="0">
                <a:solidFill>
                  <a:prstClr val="black"/>
                </a:solidFill>
              </a:rPr>
              <a:t>: Victims  can report crimes confidentially (no names or criminal investigation) to USI Public Safety.  However, enough information has to be provided to determine a crime has occurred and the impact to the safety and security of the campus</a:t>
            </a:r>
          </a:p>
          <a:p>
            <a:pPr defTabSz="914400">
              <a:lnSpc>
                <a:spcPct val="90000"/>
              </a:lnSpc>
              <a:buFont typeface="Arial"/>
              <a:buChar char="•"/>
              <a:defRPr/>
            </a:pPr>
            <a:r>
              <a:rPr lang="en-US" sz="2000" dirty="0">
                <a:solidFill>
                  <a:prstClr val="black"/>
                </a:solidFill>
              </a:rPr>
              <a:t>This information is outlined in the USI sexual harassment policy: </a:t>
            </a:r>
            <a:r>
              <a:rPr lang="en-US" sz="2000" dirty="0">
                <a:solidFill>
                  <a:prstClr val="black"/>
                </a:solidFill>
                <a:hlinkClick r:id="rId3"/>
              </a:rPr>
              <a:t>https://handbook.usi.edu/sexual-harassment-policy#1.1</a:t>
            </a:r>
            <a:endParaRPr lang="en-US" sz="2000" dirty="0">
              <a:solidFill>
                <a:prstClr val="black"/>
              </a:solidFill>
            </a:endParaRPr>
          </a:p>
          <a:p>
            <a:pPr defTabSz="914400">
              <a:lnSpc>
                <a:spcPct val="90000"/>
              </a:lnSpc>
              <a:buFont typeface="Arial"/>
              <a:buChar char="•"/>
              <a:defRPr/>
            </a:pPr>
            <a:endParaRPr lang="en-US" sz="2000" dirty="0">
              <a:solidFill>
                <a:prstClr val="black"/>
              </a:solidFill>
            </a:endParaRPr>
          </a:p>
          <a:p>
            <a:pPr defTabSz="914400">
              <a:lnSpc>
                <a:spcPct val="90000"/>
              </a:lnSpc>
              <a:buFont typeface="Arial"/>
              <a:buChar char="•"/>
              <a:defRPr/>
            </a:pPr>
            <a:endParaRPr lang="en-US" sz="2000" dirty="0">
              <a:solidFill>
                <a:prstClr val="black"/>
              </a:solidFill>
            </a:endParaRPr>
          </a:p>
        </p:txBody>
      </p:sp>
      <p:pic>
        <p:nvPicPr>
          <p:cNvPr id="6" name="Content Placeholder 7" descr="conf-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952999" y="1129146"/>
            <a:ext cx="3852863" cy="3148013"/>
          </a:xfrm>
          <a:prstGeom prst="rect">
            <a:avLst/>
          </a:prstGeom>
        </p:spPr>
      </p:pic>
    </p:spTree>
    <p:extLst>
      <p:ext uri="{BB962C8B-B14F-4D97-AF65-F5344CB8AC3E}">
        <p14:creationId xmlns:p14="http://schemas.microsoft.com/office/powerpoint/2010/main" val="1862120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868218" y="1939635"/>
            <a:ext cx="7444509" cy="3108543"/>
          </a:xfrm>
          <a:prstGeom prst="rect">
            <a:avLst/>
          </a:prstGeom>
        </p:spPr>
        <p:txBody>
          <a:bodyPr wrap="square">
            <a:spAutoFit/>
          </a:bodyPr>
          <a:lstStyle/>
          <a:p>
            <a:pPr algn="ctr" defTabSz="914400"/>
            <a:r>
              <a:rPr lang="en-US" sz="2800" dirty="0">
                <a:solidFill>
                  <a:prstClr val="black"/>
                </a:solidFill>
              </a:rPr>
              <a:t>Welcome to the University of Southern Indiana Campus Security Authority Training.  This short tutorial will provide you with the basics to assist in meeting USI’s Federal Law obligations under the Jeanne Clery Disclosure of Campus Security Policy and Campus Crime Statistics Act, better known as the </a:t>
            </a:r>
            <a:r>
              <a:rPr lang="en-US" sz="2800" b="1" i="1" dirty="0">
                <a:solidFill>
                  <a:prstClr val="black"/>
                </a:solidFill>
              </a:rPr>
              <a:t>Clery Act.</a:t>
            </a:r>
          </a:p>
        </p:txBody>
      </p:sp>
      <p:sp>
        <p:nvSpPr>
          <p:cNvPr id="9" name="Rectangle 8"/>
          <p:cNvSpPr/>
          <p:nvPr/>
        </p:nvSpPr>
        <p:spPr>
          <a:xfrm>
            <a:off x="1456170" y="471055"/>
            <a:ext cx="6400800" cy="769441"/>
          </a:xfrm>
          <a:prstGeom prst="rect">
            <a:avLst/>
          </a:prstGeom>
        </p:spPr>
        <p:txBody>
          <a:bodyPr wrap="square">
            <a:spAutoFit/>
          </a:bodyPr>
          <a:lstStyle/>
          <a:p>
            <a:pPr algn="ctr" defTabSz="914400"/>
            <a:r>
              <a:rPr lang="en-US" sz="4400" b="1" dirty="0">
                <a:solidFill>
                  <a:prstClr val="black"/>
                </a:solidFill>
                <a:latin typeface="+mj-lt"/>
              </a:rPr>
              <a:t>Welcome!</a:t>
            </a:r>
          </a:p>
        </p:txBody>
      </p:sp>
      <p:pic>
        <p:nvPicPr>
          <p:cNvPr id="3" name="Picture 2" descr="A close up of a sign&#10;&#10;Description automatically generated">
            <a:extLst>
              <a:ext uri="{FF2B5EF4-FFF2-40B4-BE49-F238E27FC236}">
                <a16:creationId xmlns:a16="http://schemas.microsoft.com/office/drawing/2014/main" id="{E73B68BC-3DE0-4754-A23F-6B7A6E5F5766}"/>
              </a:ext>
            </a:extLst>
          </p:cNvPr>
          <p:cNvPicPr>
            <a:picLocks noChangeAspect="1"/>
          </p:cNvPicPr>
          <p:nvPr/>
        </p:nvPicPr>
        <p:blipFill>
          <a:blip r:embed="rId3"/>
          <a:stretch>
            <a:fillRect/>
          </a:stretch>
        </p:blipFill>
        <p:spPr>
          <a:xfrm>
            <a:off x="36945" y="4707570"/>
            <a:ext cx="1071677" cy="1152144"/>
          </a:xfrm>
          <a:prstGeom prst="rect">
            <a:avLst/>
          </a:prstGeom>
        </p:spPr>
      </p:pic>
    </p:spTree>
    <p:extLst>
      <p:ext uri="{BB962C8B-B14F-4D97-AF65-F5344CB8AC3E}">
        <p14:creationId xmlns:p14="http://schemas.microsoft.com/office/powerpoint/2010/main" val="1613829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8"/>
          <p:cNvSpPr txBox="1">
            <a:spLocks/>
          </p:cNvSpPr>
          <p:nvPr/>
        </p:nvSpPr>
        <p:spPr>
          <a:xfrm>
            <a:off x="76632" y="859945"/>
            <a:ext cx="6121400" cy="5004523"/>
          </a:xfrm>
          <a:prstGeom prst="rect">
            <a:avLst/>
          </a:prstGeom>
        </p:spPr>
        <p:txBody>
          <a:bodyPr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defRPr/>
            </a:pPr>
            <a:r>
              <a:rPr lang="en-US" sz="2200" dirty="0">
                <a:solidFill>
                  <a:prstClr val="black"/>
                </a:solidFill>
              </a:rPr>
              <a:t>Just get the information the person is willing to tell you.  </a:t>
            </a:r>
            <a:r>
              <a:rPr lang="en-US" sz="2200" b="1" dirty="0">
                <a:solidFill>
                  <a:prstClr val="black"/>
                </a:solidFill>
              </a:rPr>
              <a:t>DO NOT INVESTIGATE</a:t>
            </a:r>
            <a:r>
              <a:rPr lang="en-US" sz="2200" dirty="0">
                <a:solidFill>
                  <a:prstClr val="black"/>
                </a:solidFill>
              </a:rPr>
              <a:t>, </a:t>
            </a:r>
            <a:r>
              <a:rPr lang="en-US" sz="2200" b="1" dirty="0">
                <a:solidFill>
                  <a:prstClr val="black"/>
                </a:solidFill>
              </a:rPr>
              <a:t>find who was at fault, or classify the crime</a:t>
            </a:r>
            <a:r>
              <a:rPr lang="en-US" sz="2200" dirty="0">
                <a:solidFill>
                  <a:prstClr val="black"/>
                </a:solidFill>
              </a:rPr>
              <a:t>. </a:t>
            </a:r>
            <a:r>
              <a:rPr lang="en-US" sz="2200" b="1" dirty="0">
                <a:solidFill>
                  <a:prstClr val="black"/>
                </a:solidFill>
              </a:rPr>
              <a:t>That is Public Safety’s job</a:t>
            </a:r>
          </a:p>
          <a:p>
            <a:pPr>
              <a:lnSpc>
                <a:spcPct val="90000"/>
              </a:lnSpc>
              <a:buFont typeface="Arial"/>
              <a:buChar char="•"/>
              <a:defRPr/>
            </a:pPr>
            <a:r>
              <a:rPr lang="en-US" sz="2200" dirty="0">
                <a:solidFill>
                  <a:prstClr val="black"/>
                </a:solidFill>
              </a:rPr>
              <a:t>Encourage the person to report to USI Public Safety</a:t>
            </a:r>
          </a:p>
          <a:p>
            <a:pPr>
              <a:lnSpc>
                <a:spcPct val="90000"/>
              </a:lnSpc>
              <a:buFont typeface="Arial"/>
              <a:buChar char="•"/>
              <a:defRPr/>
            </a:pPr>
            <a:r>
              <a:rPr lang="en-US" sz="2200" dirty="0">
                <a:solidFill>
                  <a:prstClr val="black"/>
                </a:solidFill>
              </a:rPr>
              <a:t>Advise the victim of the option to report confidentially </a:t>
            </a:r>
          </a:p>
          <a:p>
            <a:pPr>
              <a:lnSpc>
                <a:spcPct val="90000"/>
              </a:lnSpc>
              <a:buFont typeface="Arial"/>
              <a:buChar char="•"/>
              <a:defRPr/>
            </a:pPr>
            <a:r>
              <a:rPr lang="en-US" sz="2200" dirty="0">
                <a:solidFill>
                  <a:prstClr val="black"/>
                </a:solidFill>
              </a:rPr>
              <a:t>BUT:  The decision isn’t yours, the person talking to you may not want to talk to Public Safety – and doesn’t have to</a:t>
            </a:r>
          </a:p>
          <a:p>
            <a:pPr>
              <a:lnSpc>
                <a:spcPct val="90000"/>
              </a:lnSpc>
              <a:buFont typeface="Arial"/>
              <a:buChar char="•"/>
              <a:defRPr/>
            </a:pPr>
            <a:r>
              <a:rPr lang="en-US" sz="2200" dirty="0">
                <a:solidFill>
                  <a:prstClr val="black"/>
                </a:solidFill>
              </a:rPr>
              <a:t>If the person does NOT want to report to Public Safety, you MUST report the incident as an anonymous statistic, but will not identify anyone involved without permission</a:t>
            </a:r>
          </a:p>
          <a:p>
            <a:pPr>
              <a:lnSpc>
                <a:spcPct val="90000"/>
              </a:lnSpc>
              <a:buFont typeface="Arial"/>
              <a:buChar char="•"/>
              <a:defRPr/>
            </a:pPr>
            <a:endParaRPr lang="en-US" sz="1900" dirty="0">
              <a:solidFill>
                <a:prstClr val="black"/>
              </a:solidFill>
              <a:latin typeface="Palatino Linotype"/>
            </a:endParaRPr>
          </a:p>
          <a:p>
            <a:pPr>
              <a:buFont typeface="Arial"/>
              <a:buChar char="•"/>
              <a:defRPr/>
            </a:pPr>
            <a:endParaRPr lang="en-US" sz="1900" dirty="0">
              <a:solidFill>
                <a:prstClr val="black"/>
              </a:solidFill>
              <a:latin typeface="Palatino Linotype"/>
            </a:endParaRPr>
          </a:p>
        </p:txBody>
      </p:sp>
      <p:pic>
        <p:nvPicPr>
          <p:cNvPr id="5" name="Content Placeholder 9"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8032" y="1625600"/>
            <a:ext cx="2807855" cy="28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70363" y="212437"/>
            <a:ext cx="5403273" cy="646331"/>
          </a:xfrm>
          <a:prstGeom prst="rect">
            <a:avLst/>
          </a:prstGeom>
          <a:noFill/>
        </p:spPr>
        <p:txBody>
          <a:bodyPr wrap="square" rtlCol="0">
            <a:spAutoFit/>
          </a:bodyPr>
          <a:lstStyle/>
          <a:p>
            <a:pPr algn="ctr"/>
            <a:r>
              <a:rPr lang="en-US" sz="3600" b="1" dirty="0"/>
              <a:t>Just the Facts Please!</a:t>
            </a:r>
          </a:p>
        </p:txBody>
      </p:sp>
      <p:pic>
        <p:nvPicPr>
          <p:cNvPr id="7" name="Picture 6" descr="A close up of a sign&#10;&#10;Description automatically generated">
            <a:extLst>
              <a:ext uri="{FF2B5EF4-FFF2-40B4-BE49-F238E27FC236}">
                <a16:creationId xmlns:a16="http://schemas.microsoft.com/office/drawing/2014/main" id="{1E3A9E13-5DF4-44F9-8F61-8C8584DCC72C}"/>
              </a:ext>
            </a:extLst>
          </p:cNvPr>
          <p:cNvPicPr>
            <a:picLocks noChangeAspect="1"/>
          </p:cNvPicPr>
          <p:nvPr/>
        </p:nvPicPr>
        <p:blipFill>
          <a:blip r:embed="rId4"/>
          <a:stretch>
            <a:fillRect/>
          </a:stretch>
        </p:blipFill>
        <p:spPr>
          <a:xfrm>
            <a:off x="8072323" y="4712324"/>
            <a:ext cx="1071677" cy="1152144"/>
          </a:xfrm>
          <a:prstGeom prst="rect">
            <a:avLst/>
          </a:prstGeom>
        </p:spPr>
      </p:pic>
    </p:spTree>
    <p:extLst>
      <p:ext uri="{BB962C8B-B14F-4D97-AF65-F5344CB8AC3E}">
        <p14:creationId xmlns:p14="http://schemas.microsoft.com/office/powerpoint/2010/main" val="4024335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87927" y="1115291"/>
            <a:ext cx="8610600" cy="3724096"/>
          </a:xfrm>
          <a:prstGeom prst="rect">
            <a:avLst/>
          </a:prstGeom>
          <a:noFill/>
        </p:spPr>
        <p:txBody>
          <a:bodyPr wrap="square">
            <a:spAutoFit/>
          </a:bodyPr>
          <a:lstStyle/>
          <a:p>
            <a:pPr marL="342900" indent="-342900" defTabSz="914400">
              <a:buFont typeface="Arial" panose="020B0604020202020204" pitchFamily="34" charset="0"/>
              <a:buChar char="•"/>
              <a:defRPr/>
            </a:pPr>
            <a:r>
              <a:rPr lang="en-US" sz="2000" dirty="0">
                <a:solidFill>
                  <a:prstClr val="black"/>
                </a:solidFill>
                <a:cs typeface="Arial" pitchFamily="34" charset="0"/>
              </a:rPr>
              <a:t>Whether you are a CSA or not, everyone should encourage the victim of a crime to report the crime immediately to the Public Safety Department or a local law enforcement entity (911).  USI Public Safety may be reached at:</a:t>
            </a:r>
          </a:p>
          <a:p>
            <a:pPr defTabSz="914400">
              <a:defRPr/>
            </a:pPr>
            <a:r>
              <a:rPr lang="en-US" sz="2000" dirty="0">
                <a:solidFill>
                  <a:prstClr val="black"/>
                </a:solidFill>
                <a:cs typeface="Arial" pitchFamily="34" charset="0"/>
              </a:rPr>
              <a:t>	812-492-7777 (Emergency)</a:t>
            </a:r>
          </a:p>
          <a:p>
            <a:pPr defTabSz="914400">
              <a:defRPr/>
            </a:pPr>
            <a:r>
              <a:rPr lang="en-US" sz="2000" dirty="0">
                <a:solidFill>
                  <a:prstClr val="black"/>
                </a:solidFill>
                <a:cs typeface="Arial" pitchFamily="34" charset="0"/>
              </a:rPr>
              <a:t>	812-464-1845 (Administrative Office)</a:t>
            </a:r>
          </a:p>
          <a:p>
            <a:pPr defTabSz="914400">
              <a:defRPr/>
            </a:pPr>
            <a:r>
              <a:rPr lang="en-US" sz="2000" dirty="0">
                <a:solidFill>
                  <a:prstClr val="black"/>
                </a:solidFill>
                <a:cs typeface="Arial" pitchFamily="34" charset="0"/>
              </a:rPr>
              <a:t>	812-228-5029 (</a:t>
            </a:r>
            <a:r>
              <a:rPr lang="en-US" sz="2000" b="1" dirty="0">
                <a:solidFill>
                  <a:prstClr val="black"/>
                </a:solidFill>
                <a:cs typeface="Arial" pitchFamily="34" charset="0"/>
              </a:rPr>
              <a:t>NON-EMERGENCY </a:t>
            </a:r>
            <a:r>
              <a:rPr lang="en-US" sz="2000" dirty="0">
                <a:solidFill>
                  <a:prstClr val="black"/>
                </a:solidFill>
                <a:cs typeface="Arial" pitchFamily="34" charset="0"/>
              </a:rPr>
              <a:t>Anonymous phone mail tip line)</a:t>
            </a:r>
          </a:p>
          <a:p>
            <a:pPr defTabSz="914400">
              <a:defRPr/>
            </a:pPr>
            <a:endParaRPr lang="en-US" dirty="0">
              <a:solidFill>
                <a:prstClr val="black"/>
              </a:solidFill>
              <a:cs typeface="Arial" pitchFamily="34" charset="0"/>
            </a:endParaRPr>
          </a:p>
          <a:p>
            <a:pPr marL="342900" indent="-342900" defTabSz="914400">
              <a:buFont typeface="Arial" panose="020B0604020202020204" pitchFamily="34" charset="0"/>
              <a:buChar char="•"/>
              <a:defRPr/>
            </a:pPr>
            <a:r>
              <a:rPr lang="en-US" sz="2000" dirty="0">
                <a:solidFill>
                  <a:prstClr val="black"/>
                </a:solidFill>
                <a:cs typeface="Arial" pitchFamily="34" charset="0"/>
              </a:rPr>
              <a:t>If you are exempt from reporting, we encourage you to advise the victim that they may report the crime in a confidential manner or anonymously to Public Safety through the use of the web based </a:t>
            </a:r>
            <a:r>
              <a:rPr lang="en-US" sz="2000" dirty="0">
                <a:solidFill>
                  <a:prstClr val="black"/>
                </a:solidFill>
                <a:cs typeface="Arial" pitchFamily="34" charset="0"/>
                <a:hlinkClick r:id="rId3"/>
              </a:rPr>
              <a:t>Silent Witness</a:t>
            </a:r>
            <a:r>
              <a:rPr lang="en-US" sz="2000" b="1" i="1" dirty="0">
                <a:solidFill>
                  <a:prstClr val="black"/>
                </a:solidFill>
                <a:cs typeface="Arial" pitchFamily="34" charset="0"/>
              </a:rPr>
              <a:t> </a:t>
            </a:r>
            <a:r>
              <a:rPr lang="en-US" sz="2000" i="1" dirty="0">
                <a:solidFill>
                  <a:prstClr val="black"/>
                </a:solidFill>
                <a:cs typeface="Arial" pitchFamily="34" charset="0"/>
              </a:rPr>
              <a:t>form </a:t>
            </a:r>
            <a:r>
              <a:rPr lang="en-US" sz="2000" b="1" i="1" dirty="0">
                <a:solidFill>
                  <a:prstClr val="black"/>
                </a:solidFill>
                <a:cs typeface="Arial" pitchFamily="34" charset="0"/>
              </a:rPr>
              <a:t>OR</a:t>
            </a:r>
            <a:r>
              <a:rPr lang="en-US" sz="2000" i="1" dirty="0">
                <a:solidFill>
                  <a:prstClr val="black"/>
                </a:solidFill>
                <a:cs typeface="Arial" pitchFamily="34" charset="0"/>
              </a:rPr>
              <a:t> the Dean of Student’s </a:t>
            </a:r>
            <a:r>
              <a:rPr lang="en-US" sz="2000" dirty="0">
                <a:solidFill>
                  <a:prstClr val="black"/>
                </a:solidFill>
                <a:cs typeface="Arial" pitchFamily="34" charset="0"/>
                <a:hlinkClick r:id="rId4"/>
              </a:rPr>
              <a:t>Care Team Reporting Form</a:t>
            </a:r>
            <a:endParaRPr lang="en-US" sz="2000" dirty="0">
              <a:solidFill>
                <a:prstClr val="black"/>
              </a:solidFill>
              <a:latin typeface="Palatino Linotype"/>
              <a:cs typeface="Arial" pitchFamily="34" charset="0"/>
            </a:endParaRPr>
          </a:p>
          <a:p>
            <a:pPr marL="342900" indent="-342900" defTabSz="914400">
              <a:buFont typeface="Arial" panose="020B0604020202020204" pitchFamily="34" charset="0"/>
              <a:buChar char="•"/>
              <a:defRPr/>
            </a:pPr>
            <a:endParaRPr lang="en-US" b="1" i="1" dirty="0">
              <a:solidFill>
                <a:prstClr val="black"/>
              </a:solidFill>
              <a:cs typeface="Arial" pitchFamily="34" charset="0"/>
            </a:endParaRPr>
          </a:p>
        </p:txBody>
      </p:sp>
      <p:sp>
        <p:nvSpPr>
          <p:cNvPr id="2" name="TextBox 1"/>
          <p:cNvSpPr txBox="1"/>
          <p:nvPr/>
        </p:nvSpPr>
        <p:spPr>
          <a:xfrm>
            <a:off x="2493818" y="104776"/>
            <a:ext cx="4156364" cy="584775"/>
          </a:xfrm>
          <a:prstGeom prst="rect">
            <a:avLst/>
          </a:prstGeom>
          <a:noFill/>
        </p:spPr>
        <p:txBody>
          <a:bodyPr wrap="square" rtlCol="0">
            <a:spAutoFit/>
          </a:bodyPr>
          <a:lstStyle/>
          <a:p>
            <a:pPr algn="ctr"/>
            <a:r>
              <a:rPr lang="en-US" sz="3200" b="1" dirty="0"/>
              <a:t>Reporting Crimes</a:t>
            </a:r>
          </a:p>
        </p:txBody>
      </p:sp>
      <p:pic>
        <p:nvPicPr>
          <p:cNvPr id="6" name="Picture 5" descr="A close up of a sign&#10;&#10;Description automatically generated">
            <a:extLst>
              <a:ext uri="{FF2B5EF4-FFF2-40B4-BE49-F238E27FC236}">
                <a16:creationId xmlns:a16="http://schemas.microsoft.com/office/drawing/2014/main" id="{E353BC1B-563B-45A3-92EF-35C84816807E}"/>
              </a:ext>
            </a:extLst>
          </p:cNvPr>
          <p:cNvPicPr>
            <a:picLocks noChangeAspect="1"/>
          </p:cNvPicPr>
          <p:nvPr/>
        </p:nvPicPr>
        <p:blipFill>
          <a:blip r:embed="rId5"/>
          <a:stretch>
            <a:fillRect/>
          </a:stretch>
        </p:blipFill>
        <p:spPr>
          <a:xfrm>
            <a:off x="0" y="4689055"/>
            <a:ext cx="1071677" cy="1152144"/>
          </a:xfrm>
          <a:prstGeom prst="rect">
            <a:avLst/>
          </a:prstGeom>
        </p:spPr>
      </p:pic>
    </p:spTree>
    <p:extLst>
      <p:ext uri="{BB962C8B-B14F-4D97-AF65-F5344CB8AC3E}">
        <p14:creationId xmlns:p14="http://schemas.microsoft.com/office/powerpoint/2010/main" val="1951513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8"/>
          <p:cNvSpPr txBox="1">
            <a:spLocks/>
          </p:cNvSpPr>
          <p:nvPr/>
        </p:nvSpPr>
        <p:spPr>
          <a:xfrm>
            <a:off x="1092049" y="1600200"/>
            <a:ext cx="6959902" cy="2443899"/>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n-US" sz="2800" dirty="0">
              <a:solidFill>
                <a:prstClr val="black"/>
              </a:solidFill>
            </a:endParaRPr>
          </a:p>
          <a:p>
            <a:pPr>
              <a:buFont typeface="Arial"/>
              <a:buChar char="•"/>
              <a:defRPr/>
            </a:pPr>
            <a:r>
              <a:rPr lang="en-US" sz="2800" dirty="0">
                <a:solidFill>
                  <a:prstClr val="black"/>
                </a:solidFill>
              </a:rPr>
              <a:t>If you have a Clery crime that needs to be reported please contact the Public Safety Department at 812-464-1845</a:t>
            </a:r>
          </a:p>
          <a:p>
            <a:pPr marL="0" indent="0">
              <a:buFont typeface="Arial" pitchFamily="34" charset="0"/>
              <a:buNone/>
              <a:defRPr/>
            </a:pPr>
            <a:endParaRPr lang="en-US" sz="2400" dirty="0">
              <a:solidFill>
                <a:prstClr val="black"/>
              </a:solidFill>
              <a:latin typeface="Palatino Linotype"/>
            </a:endParaRPr>
          </a:p>
        </p:txBody>
      </p:sp>
      <p:pic>
        <p:nvPicPr>
          <p:cNvPr id="6" name="Picture 5" descr="A close up of a sign&#10;&#10;Description automatically generated">
            <a:extLst>
              <a:ext uri="{FF2B5EF4-FFF2-40B4-BE49-F238E27FC236}">
                <a16:creationId xmlns:a16="http://schemas.microsoft.com/office/drawing/2014/main" id="{83C1D18C-47B4-4E9C-85CB-0D3AC106AA9F}"/>
              </a:ext>
            </a:extLst>
          </p:cNvPr>
          <p:cNvPicPr>
            <a:picLocks noChangeAspect="1"/>
          </p:cNvPicPr>
          <p:nvPr/>
        </p:nvPicPr>
        <p:blipFill>
          <a:blip r:embed="rId3"/>
          <a:stretch>
            <a:fillRect/>
          </a:stretch>
        </p:blipFill>
        <p:spPr>
          <a:xfrm>
            <a:off x="92314" y="4755315"/>
            <a:ext cx="1071677" cy="1152144"/>
          </a:xfrm>
          <a:prstGeom prst="rect">
            <a:avLst/>
          </a:prstGeom>
        </p:spPr>
      </p:pic>
    </p:spTree>
    <p:extLst>
      <p:ext uri="{BB962C8B-B14F-4D97-AF65-F5344CB8AC3E}">
        <p14:creationId xmlns:p14="http://schemas.microsoft.com/office/powerpoint/2010/main" val="687385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6"/>
          <p:cNvSpPr txBox="1">
            <a:spLocks/>
          </p:cNvSpPr>
          <p:nvPr/>
        </p:nvSpPr>
        <p:spPr>
          <a:xfrm>
            <a:off x="431800" y="1022927"/>
            <a:ext cx="4140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b="1" dirty="0">
                <a:solidFill>
                  <a:prstClr val="black"/>
                </a:solidFill>
              </a:rPr>
              <a:t>All questions should be directed to:</a:t>
            </a:r>
          </a:p>
          <a:p>
            <a:pPr>
              <a:buFont typeface="Arial" charset="0"/>
              <a:buNone/>
            </a:pPr>
            <a:r>
              <a:rPr lang="en-US" sz="2000" dirty="0">
                <a:solidFill>
                  <a:prstClr val="black"/>
                </a:solidFill>
              </a:rPr>
              <a:t>Stephen Bequette</a:t>
            </a:r>
          </a:p>
          <a:p>
            <a:pPr>
              <a:buFont typeface="Arial" charset="0"/>
              <a:buNone/>
            </a:pPr>
            <a:r>
              <a:rPr lang="en-US" sz="2000" dirty="0">
                <a:solidFill>
                  <a:prstClr val="black"/>
                </a:solidFill>
              </a:rPr>
              <a:t>Director of Public Safety</a:t>
            </a:r>
          </a:p>
          <a:p>
            <a:pPr>
              <a:buFont typeface="Arial" charset="0"/>
              <a:buNone/>
            </a:pPr>
            <a:r>
              <a:rPr lang="en-US" sz="2000" dirty="0">
                <a:solidFill>
                  <a:prstClr val="black"/>
                </a:solidFill>
              </a:rPr>
              <a:t>University of Southern Indiana</a:t>
            </a:r>
          </a:p>
          <a:p>
            <a:pPr>
              <a:buFont typeface="Arial" charset="0"/>
              <a:buNone/>
            </a:pPr>
            <a:r>
              <a:rPr lang="en-US" sz="2000" dirty="0">
                <a:solidFill>
                  <a:prstClr val="black"/>
                </a:solidFill>
              </a:rPr>
              <a:t>812-464-1845</a:t>
            </a:r>
          </a:p>
          <a:p>
            <a:pPr>
              <a:buFont typeface="Arial" charset="0"/>
              <a:buNone/>
            </a:pPr>
            <a:r>
              <a:rPr lang="en-US" sz="2000" dirty="0">
                <a:solidFill>
                  <a:prstClr val="black"/>
                </a:solidFill>
                <a:hlinkClick r:id="rId3"/>
              </a:rPr>
              <a:t>slbequette@usi.edu</a:t>
            </a:r>
            <a:endParaRPr lang="en-US" sz="2000" dirty="0">
              <a:solidFill>
                <a:prstClr val="black"/>
              </a:solidFill>
            </a:endParaRPr>
          </a:p>
          <a:p>
            <a:pPr>
              <a:buFont typeface="Arial" charset="0"/>
              <a:buNone/>
            </a:pPr>
            <a:endParaRPr lang="en-US" sz="2000" dirty="0">
              <a:solidFill>
                <a:prstClr val="black"/>
              </a:solidFill>
            </a:endParaRPr>
          </a:p>
          <a:p>
            <a:pPr>
              <a:buFont typeface="Arial" charset="0"/>
              <a:buNone/>
            </a:pPr>
            <a:r>
              <a:rPr lang="en-US" sz="2000" dirty="0">
                <a:solidFill>
                  <a:prstClr val="black"/>
                </a:solidFill>
              </a:rPr>
              <a:t>Sam Preston</a:t>
            </a:r>
          </a:p>
          <a:p>
            <a:pPr>
              <a:buFont typeface="Arial" charset="0"/>
              <a:buNone/>
            </a:pPr>
            <a:r>
              <a:rPr lang="en-US" sz="2000" dirty="0">
                <a:solidFill>
                  <a:prstClr val="black"/>
                </a:solidFill>
              </a:rPr>
              <a:t>Assistant Director of Public Safety</a:t>
            </a:r>
          </a:p>
          <a:p>
            <a:pPr>
              <a:buFont typeface="Arial" charset="0"/>
              <a:buNone/>
            </a:pPr>
            <a:r>
              <a:rPr lang="en-US" sz="2000" dirty="0">
                <a:solidFill>
                  <a:prstClr val="black"/>
                </a:solidFill>
              </a:rPr>
              <a:t>812-464-1845</a:t>
            </a:r>
          </a:p>
          <a:p>
            <a:pPr>
              <a:buFont typeface="Arial" charset="0"/>
              <a:buNone/>
            </a:pPr>
            <a:r>
              <a:rPr lang="en-US" sz="2000" dirty="0">
                <a:solidFill>
                  <a:prstClr val="black"/>
                </a:solidFill>
                <a:hlinkClick r:id="rId4"/>
              </a:rPr>
              <a:t>sfpreston@usi.edu</a:t>
            </a:r>
            <a:endParaRPr lang="en-US" sz="2000" dirty="0">
              <a:solidFill>
                <a:prstClr val="black"/>
              </a:solidFill>
            </a:endParaRPr>
          </a:p>
          <a:p>
            <a:pPr>
              <a:buFont typeface="Arial" charset="0"/>
              <a:buNone/>
            </a:pPr>
            <a:endParaRPr lang="en-US" sz="2000" dirty="0">
              <a:solidFill>
                <a:prstClr val="black"/>
              </a:solidFill>
            </a:endParaRPr>
          </a:p>
          <a:p>
            <a:pPr>
              <a:buFont typeface="Arial" charset="0"/>
              <a:buNone/>
            </a:pPr>
            <a:br>
              <a:rPr lang="en-US" sz="2400" dirty="0">
                <a:solidFill>
                  <a:prstClr val="black"/>
                </a:solidFill>
                <a:latin typeface="Palatino Linotype"/>
              </a:rPr>
            </a:br>
            <a:endParaRPr lang="en-US" sz="2400" dirty="0">
              <a:solidFill>
                <a:prstClr val="black"/>
              </a:solidFill>
              <a:latin typeface="Palatino Linotype"/>
            </a:endParaRPr>
          </a:p>
        </p:txBody>
      </p:sp>
      <p:sp>
        <p:nvSpPr>
          <p:cNvPr id="5" name="TextBox 4"/>
          <p:cNvSpPr txBox="1"/>
          <p:nvPr/>
        </p:nvSpPr>
        <p:spPr>
          <a:xfrm>
            <a:off x="1419225" y="184728"/>
            <a:ext cx="6781800" cy="584775"/>
          </a:xfrm>
          <a:prstGeom prst="rect">
            <a:avLst/>
          </a:prstGeom>
          <a:noFill/>
        </p:spPr>
        <p:txBody>
          <a:bodyPr wrap="square" rtlCol="0">
            <a:spAutoFit/>
          </a:bodyPr>
          <a:lstStyle/>
          <a:p>
            <a:pPr algn="ctr" defTabSz="914400"/>
            <a:r>
              <a:rPr lang="en-US" sz="3200" b="1" dirty="0">
                <a:solidFill>
                  <a:prstClr val="black"/>
                </a:solidFill>
                <a:latin typeface="Palatino Linotype"/>
              </a:rPr>
              <a:t>Contact Information</a:t>
            </a:r>
          </a:p>
        </p:txBody>
      </p:sp>
      <p:sp>
        <p:nvSpPr>
          <p:cNvPr id="6" name="Content Placeholder 8"/>
          <p:cNvSpPr txBox="1">
            <a:spLocks/>
          </p:cNvSpPr>
          <p:nvPr/>
        </p:nvSpPr>
        <p:spPr>
          <a:xfrm>
            <a:off x="4572000" y="1166018"/>
            <a:ext cx="43434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a:solidFill>
                  <a:prstClr val="black"/>
                </a:solidFill>
              </a:rPr>
              <a:t>Other Resources</a:t>
            </a:r>
          </a:p>
          <a:p>
            <a:pPr marL="0" indent="0">
              <a:buFont typeface="Arial" pitchFamily="34" charset="0"/>
              <a:buNone/>
            </a:pPr>
            <a:r>
              <a:rPr lang="en-US" sz="2400" b="1" dirty="0">
                <a:solidFill>
                  <a:prstClr val="black"/>
                </a:solidFill>
              </a:rPr>
              <a:t>Access </a:t>
            </a:r>
            <a:r>
              <a:rPr lang="en-US" sz="2000" b="1" dirty="0">
                <a:solidFill>
                  <a:prstClr val="black"/>
                </a:solidFill>
              </a:rPr>
              <a:t>the</a:t>
            </a:r>
            <a:r>
              <a:rPr lang="en-US" sz="2400" b="1" dirty="0">
                <a:solidFill>
                  <a:prstClr val="black"/>
                </a:solidFill>
              </a:rPr>
              <a:t> Department of Education Website:</a:t>
            </a:r>
            <a:endParaRPr lang="en-US" sz="2000" dirty="0">
              <a:solidFill>
                <a:prstClr val="black"/>
              </a:solidFill>
              <a:hlinkClick r:id="rId5"/>
            </a:endParaRPr>
          </a:p>
          <a:p>
            <a:pPr marL="457200" lvl="1" indent="0">
              <a:buFont typeface="Arial" pitchFamily="34" charset="0"/>
              <a:buNone/>
            </a:pPr>
            <a:r>
              <a:rPr lang="en-US" sz="2000" dirty="0">
                <a:solidFill>
                  <a:prstClr val="black"/>
                </a:solidFill>
                <a:hlinkClick r:id="rId5"/>
              </a:rPr>
              <a:t>http://www2.ed.gov/admins/lead/safety/campus.html</a:t>
            </a:r>
            <a:endParaRPr lang="en-US" sz="2000" dirty="0">
              <a:solidFill>
                <a:prstClr val="black"/>
              </a:solidFill>
            </a:endParaRPr>
          </a:p>
          <a:p>
            <a:pPr marL="457200" lvl="1" indent="0">
              <a:buFont typeface="Arial" pitchFamily="34" charset="0"/>
              <a:buNone/>
            </a:pPr>
            <a:endParaRPr lang="en-US" dirty="0">
              <a:solidFill>
                <a:prstClr val="black"/>
              </a:solidFill>
            </a:endParaRPr>
          </a:p>
          <a:p>
            <a:pPr marL="457200" lvl="1" indent="0">
              <a:buFont typeface="Arial" pitchFamily="34" charset="0"/>
              <a:buNone/>
            </a:pPr>
            <a:r>
              <a:rPr lang="en-US" sz="2000" b="1" dirty="0">
                <a:solidFill>
                  <a:prstClr val="black"/>
                </a:solidFill>
              </a:rPr>
              <a:t>Access the USI Public Safety Web Page</a:t>
            </a:r>
            <a:endParaRPr lang="en-US" b="1" dirty="0">
              <a:solidFill>
                <a:prstClr val="black"/>
              </a:solidFill>
            </a:endParaRPr>
          </a:p>
          <a:p>
            <a:pPr lvl="1">
              <a:buFont typeface="Arial" pitchFamily="34" charset="0"/>
              <a:buChar char="•"/>
            </a:pPr>
            <a:r>
              <a:rPr lang="en-US" sz="2000" dirty="0">
                <a:solidFill>
                  <a:prstClr val="black"/>
                </a:solidFill>
                <a:hlinkClick r:id="rId6"/>
              </a:rPr>
              <a:t>https://www.usi.edu/public-safety/</a:t>
            </a:r>
            <a:endParaRPr lang="en-US" sz="2000" dirty="0">
              <a:solidFill>
                <a:prstClr val="black"/>
              </a:solidFill>
            </a:endParaRPr>
          </a:p>
          <a:p>
            <a:pPr lvl="1">
              <a:buFont typeface="Arial" pitchFamily="34" charset="0"/>
              <a:buChar char="•"/>
            </a:pPr>
            <a:endParaRPr lang="en-US" sz="2000" dirty="0">
              <a:solidFill>
                <a:prstClr val="black"/>
              </a:solidFill>
            </a:endParaRPr>
          </a:p>
          <a:p>
            <a:pPr marL="457200" lvl="1" indent="0">
              <a:buFont typeface="Arial" pitchFamily="34" charset="0"/>
              <a:buNone/>
            </a:pPr>
            <a:endParaRPr lang="en-US" dirty="0">
              <a:solidFill>
                <a:prstClr val="black"/>
              </a:solidFill>
              <a:latin typeface="Palatino Linotype"/>
            </a:endParaRPr>
          </a:p>
        </p:txBody>
      </p:sp>
    </p:spTree>
    <p:extLst>
      <p:ext uri="{BB962C8B-B14F-4D97-AF65-F5344CB8AC3E}">
        <p14:creationId xmlns:p14="http://schemas.microsoft.com/office/powerpoint/2010/main" val="4214829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2" y="-25710"/>
            <a:ext cx="9176892" cy="7173161"/>
          </a:xfrm>
          <a:prstGeom prst="rect">
            <a:avLst/>
          </a:prstGeom>
        </p:spPr>
      </p:pic>
      <p:sp>
        <p:nvSpPr>
          <p:cNvPr id="2" name="TextBox 1"/>
          <p:cNvSpPr txBox="1"/>
          <p:nvPr/>
        </p:nvSpPr>
        <p:spPr>
          <a:xfrm>
            <a:off x="193963" y="1228437"/>
            <a:ext cx="8756073" cy="1323439"/>
          </a:xfrm>
          <a:prstGeom prst="rect">
            <a:avLst/>
          </a:prstGeom>
          <a:noFill/>
        </p:spPr>
        <p:txBody>
          <a:bodyPr wrap="square" rtlCol="0">
            <a:spAutoFit/>
          </a:bodyPr>
          <a:lstStyle/>
          <a:p>
            <a:r>
              <a:rPr lang="en-US" sz="4000" b="1" dirty="0"/>
              <a:t>Please complete the form linked below to finish this training.  Thank you.</a:t>
            </a:r>
          </a:p>
        </p:txBody>
      </p:sp>
      <p:sp>
        <p:nvSpPr>
          <p:cNvPr id="5" name="TextBox 4">
            <a:extLst>
              <a:ext uri="{FF2B5EF4-FFF2-40B4-BE49-F238E27FC236}">
                <a16:creationId xmlns:a16="http://schemas.microsoft.com/office/drawing/2014/main" id="{988D0FA3-DFED-9908-E65D-9B5A3D808ACD}"/>
              </a:ext>
            </a:extLst>
          </p:cNvPr>
          <p:cNvSpPr txBox="1"/>
          <p:nvPr/>
        </p:nvSpPr>
        <p:spPr>
          <a:xfrm>
            <a:off x="2262976" y="2975911"/>
            <a:ext cx="4618048" cy="923330"/>
          </a:xfrm>
          <a:prstGeom prst="rect">
            <a:avLst/>
          </a:prstGeom>
          <a:noFill/>
        </p:spPr>
        <p:txBody>
          <a:bodyPr wrap="square">
            <a:spAutoFit/>
          </a:bodyPr>
          <a:lstStyle/>
          <a:p>
            <a:r>
              <a:rPr lang="en-US" dirty="0">
                <a:hlinkClick r:id="rId3"/>
              </a:rPr>
              <a:t>https://usisurvey.az1.qualtrics.com/jfe/form/SV_3epQ34OSnRHTYY5</a:t>
            </a:r>
            <a:endParaRPr lang="en-US" dirty="0"/>
          </a:p>
          <a:p>
            <a:endParaRPr lang="en-US" dirty="0"/>
          </a:p>
        </p:txBody>
      </p:sp>
      <p:pic>
        <p:nvPicPr>
          <p:cNvPr id="6" name="Picture 5" descr="A close up of a sign&#10;&#10;Description automatically generated">
            <a:extLst>
              <a:ext uri="{FF2B5EF4-FFF2-40B4-BE49-F238E27FC236}">
                <a16:creationId xmlns:a16="http://schemas.microsoft.com/office/drawing/2014/main" id="{5CD1696E-EBBB-597E-053A-BADFDD891100}"/>
              </a:ext>
            </a:extLst>
          </p:cNvPr>
          <p:cNvPicPr>
            <a:picLocks noChangeAspect="1"/>
          </p:cNvPicPr>
          <p:nvPr/>
        </p:nvPicPr>
        <p:blipFill>
          <a:blip r:embed="rId4"/>
          <a:stretch>
            <a:fillRect/>
          </a:stretch>
        </p:blipFill>
        <p:spPr>
          <a:xfrm>
            <a:off x="92314" y="4755315"/>
            <a:ext cx="1071677" cy="1152144"/>
          </a:xfrm>
          <a:prstGeom prst="rect">
            <a:avLst/>
          </a:prstGeom>
        </p:spPr>
      </p:pic>
    </p:spTree>
    <p:extLst>
      <p:ext uri="{BB962C8B-B14F-4D97-AF65-F5344CB8AC3E}">
        <p14:creationId xmlns:p14="http://schemas.microsoft.com/office/powerpoint/2010/main" val="4230248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94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457200" y="109466"/>
            <a:ext cx="8229600" cy="1261884"/>
          </a:xfrm>
          <a:prstGeom prst="rect">
            <a:avLst/>
          </a:prstGeom>
        </p:spPr>
        <p:txBody>
          <a:bodyPr wrap="square">
            <a:spAutoFit/>
          </a:bodyPr>
          <a:lstStyle/>
          <a:p>
            <a:pPr lvl="0" algn="ctr" defTabSz="914400" eaLnBrk="0" fontAlgn="base" hangingPunct="0">
              <a:spcBef>
                <a:spcPct val="0"/>
              </a:spcBef>
              <a:spcAft>
                <a:spcPct val="0"/>
              </a:spcAft>
            </a:pPr>
            <a:r>
              <a:rPr lang="en-US" sz="4400" b="1">
                <a:solidFill>
                  <a:srgbClr val="000000"/>
                </a:solidFill>
                <a:latin typeface="+mj-lt"/>
              </a:rPr>
              <a:t>Clery Act? </a:t>
            </a:r>
          </a:p>
          <a:p>
            <a:pPr lvl="0" algn="ctr" defTabSz="914400" eaLnBrk="0" fontAlgn="base" hangingPunct="0">
              <a:spcBef>
                <a:spcPct val="0"/>
              </a:spcBef>
              <a:spcAft>
                <a:spcPct val="0"/>
              </a:spcAft>
            </a:pPr>
            <a:r>
              <a:rPr lang="en-US" sz="3200" b="1">
                <a:solidFill>
                  <a:srgbClr val="000000"/>
                </a:solidFill>
                <a:latin typeface="+mj-lt"/>
              </a:rPr>
              <a:t>What’s That?-TRANSPARENCY!!</a:t>
            </a:r>
            <a:endParaRPr lang="en-US" sz="3200" b="1" dirty="0">
              <a:solidFill>
                <a:srgbClr val="000000"/>
              </a:solidFill>
              <a:latin typeface="+mj-lt"/>
            </a:endParaRPr>
          </a:p>
        </p:txBody>
      </p:sp>
      <p:sp>
        <p:nvSpPr>
          <p:cNvPr id="5" name="Rectangle 4"/>
          <p:cNvSpPr>
            <a:spLocks noChangeArrowheads="1"/>
          </p:cNvSpPr>
          <p:nvPr/>
        </p:nvSpPr>
        <p:spPr bwMode="auto">
          <a:xfrm>
            <a:off x="457200" y="1286092"/>
            <a:ext cx="8229600" cy="4525963"/>
          </a:xfrm>
          <a:prstGeom prst="rect">
            <a:avLst/>
          </a:prstGeom>
          <a:noFill/>
          <a:ln w="9525">
            <a:noFill/>
            <a:miter lim="800000"/>
            <a:headEnd/>
            <a:tailEn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eaLnBrk="0" hangingPunct="0">
              <a:lnSpc>
                <a:spcPct val="90000"/>
              </a:lnSpc>
              <a:spcBef>
                <a:spcPct val="20000"/>
              </a:spcBef>
              <a:spcAft>
                <a:spcPct val="25000"/>
              </a:spcAft>
              <a:buFontTx/>
              <a:buChar char="•"/>
            </a:pPr>
            <a:r>
              <a:rPr lang="en-US" sz="2000" dirty="0">
                <a:latin typeface="+mn-lt"/>
              </a:rPr>
              <a:t>Jeanne </a:t>
            </a:r>
            <a:r>
              <a:rPr lang="en-US" sz="2000" dirty="0" err="1">
                <a:latin typeface="+mn-lt"/>
              </a:rPr>
              <a:t>Clery</a:t>
            </a:r>
            <a:r>
              <a:rPr lang="en-US" sz="2000" dirty="0">
                <a:latin typeface="+mn-lt"/>
              </a:rPr>
              <a:t> was raped and murdered in her dorm room at Lehigh University in 1986. Her killer was another student. Her parents believe she would have been more cautious in her choice of college if she had known about other violent crimes at Lehigh.</a:t>
            </a:r>
          </a:p>
          <a:p>
            <a:pPr marL="342900" indent="-342900" eaLnBrk="0" hangingPunct="0">
              <a:lnSpc>
                <a:spcPct val="90000"/>
              </a:lnSpc>
              <a:spcBef>
                <a:spcPct val="20000"/>
              </a:spcBef>
              <a:spcAft>
                <a:spcPct val="25000"/>
              </a:spcAft>
              <a:buFontTx/>
              <a:buChar char="•"/>
            </a:pPr>
            <a:r>
              <a:rPr lang="en-US" sz="2000" dirty="0">
                <a:latin typeface="+mn-lt"/>
              </a:rPr>
              <a:t>Congress agreed. The </a:t>
            </a:r>
            <a:r>
              <a:rPr lang="en-US" sz="2000" dirty="0" err="1">
                <a:latin typeface="+mn-lt"/>
              </a:rPr>
              <a:t>Clery</a:t>
            </a:r>
            <a:r>
              <a:rPr lang="en-US" sz="2000" dirty="0">
                <a:latin typeface="+mn-lt"/>
              </a:rPr>
              <a:t> Act, first enacted in 1990 and amended several times, requires higher education institutions to </a:t>
            </a:r>
            <a:r>
              <a:rPr lang="en-US" sz="2000" b="1" dirty="0">
                <a:latin typeface="+mn-lt"/>
              </a:rPr>
              <a:t>report crime statistics to current &amp; prospective students &amp; employees</a:t>
            </a:r>
            <a:r>
              <a:rPr lang="en-US" sz="2000" dirty="0">
                <a:latin typeface="+mn-lt"/>
              </a:rPr>
              <a:t>.</a:t>
            </a:r>
          </a:p>
          <a:p>
            <a:pPr marL="342900" indent="-342900" eaLnBrk="0" hangingPunct="0">
              <a:lnSpc>
                <a:spcPct val="90000"/>
              </a:lnSpc>
              <a:spcBef>
                <a:spcPct val="20000"/>
              </a:spcBef>
              <a:spcAft>
                <a:spcPct val="25000"/>
              </a:spcAft>
              <a:buFontTx/>
              <a:buChar char="•"/>
            </a:pPr>
            <a:r>
              <a:rPr lang="en-US" sz="2000" dirty="0">
                <a:latin typeface="+mn-lt"/>
              </a:rPr>
              <a:t>In 2013 an amendment through the Violence Against Women Act (VAWA)expanded the rights afforded to campus survivors of sexual assault, domestic violence, dating violence, and stalking.</a:t>
            </a:r>
          </a:p>
          <a:p>
            <a:pPr marL="342900" indent="-342900" eaLnBrk="0" hangingPunct="0">
              <a:lnSpc>
                <a:spcPct val="90000"/>
              </a:lnSpc>
              <a:spcBef>
                <a:spcPct val="20000"/>
              </a:spcBef>
              <a:spcAft>
                <a:spcPct val="25000"/>
              </a:spcAft>
              <a:buFontTx/>
              <a:buChar char="•"/>
            </a:pPr>
            <a:r>
              <a:rPr lang="en-US" sz="2000" dirty="0">
                <a:latin typeface="+mn-lt"/>
              </a:rPr>
              <a:t>Included “national origin” and “gender identity” to the hate crime categories</a:t>
            </a:r>
          </a:p>
          <a:p>
            <a:pPr marL="342900" indent="-342900" eaLnBrk="0" hangingPunct="0">
              <a:lnSpc>
                <a:spcPct val="90000"/>
              </a:lnSpc>
              <a:spcBef>
                <a:spcPct val="20000"/>
              </a:spcBef>
              <a:spcAft>
                <a:spcPct val="25000"/>
              </a:spcAft>
              <a:buFontTx/>
              <a:buChar char="•"/>
            </a:pPr>
            <a:r>
              <a:rPr lang="en-US" sz="2000" dirty="0">
                <a:hlinkClick r:id="rId3"/>
              </a:rPr>
              <a:t>https://www.youtube.com/watch?v=0WkQhQ5z6qs</a:t>
            </a:r>
            <a:endParaRPr lang="en-US" sz="2000" dirty="0">
              <a:latin typeface="+mn-lt"/>
            </a:endParaRPr>
          </a:p>
          <a:p>
            <a:pPr eaLnBrk="0" hangingPunct="0">
              <a:lnSpc>
                <a:spcPct val="90000"/>
              </a:lnSpc>
              <a:spcBef>
                <a:spcPct val="20000"/>
              </a:spcBef>
              <a:spcAft>
                <a:spcPct val="25000"/>
              </a:spcAft>
            </a:pPr>
            <a:endParaRPr lang="en-US" sz="2400" dirty="0">
              <a:latin typeface="+mn-lt"/>
            </a:endParaRPr>
          </a:p>
        </p:txBody>
      </p:sp>
    </p:spTree>
    <p:extLst>
      <p:ext uri="{BB962C8B-B14F-4D97-AF65-F5344CB8AC3E}">
        <p14:creationId xmlns:p14="http://schemas.microsoft.com/office/powerpoint/2010/main" val="2285878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64524" y="332424"/>
            <a:ext cx="8177643" cy="507831"/>
          </a:xfrm>
          <a:prstGeom prst="rect">
            <a:avLst/>
          </a:prstGeom>
        </p:spPr>
        <p:txBody>
          <a:bodyPr wrap="square">
            <a:spAutoFit/>
          </a:bodyPr>
          <a:lstStyle/>
          <a:p>
            <a:pPr defTabSz="914400"/>
            <a:endParaRPr lang="en-US" sz="2700" b="1" dirty="0">
              <a:solidFill>
                <a:prstClr val="black"/>
              </a:solidFill>
              <a:latin typeface="+mj-lt"/>
            </a:endParaRPr>
          </a:p>
        </p:txBody>
      </p:sp>
      <p:sp>
        <p:nvSpPr>
          <p:cNvPr id="2" name="Rectangle 1"/>
          <p:cNvSpPr/>
          <p:nvPr/>
        </p:nvSpPr>
        <p:spPr>
          <a:xfrm>
            <a:off x="355599" y="942263"/>
            <a:ext cx="7127586" cy="1249573"/>
          </a:xfrm>
          <a:prstGeom prst="rect">
            <a:avLst/>
          </a:prstGeom>
        </p:spPr>
        <p:txBody>
          <a:bodyPr wrap="square">
            <a:spAutoFit/>
          </a:bodyPr>
          <a:lstStyle/>
          <a:p>
            <a:pPr marL="342900" indent="-342900" defTabSz="914400">
              <a:lnSpc>
                <a:spcPct val="80000"/>
              </a:lnSpc>
              <a:buFont typeface="Arial" panose="020B0604020202020204" pitchFamily="34" charset="0"/>
              <a:buChar char="•"/>
              <a:defRPr/>
            </a:pPr>
            <a:endParaRPr lang="en-US" altLang="en-US" sz="2300" dirty="0"/>
          </a:p>
          <a:p>
            <a:pPr marL="342900" indent="-342900" defTabSz="914400">
              <a:lnSpc>
                <a:spcPct val="80000"/>
              </a:lnSpc>
              <a:buFont typeface="Arial" panose="020B0604020202020204" pitchFamily="34" charset="0"/>
              <a:buChar char="•"/>
              <a:defRPr/>
            </a:pPr>
            <a:endParaRPr lang="en-US" altLang="en-US" sz="2300" dirty="0"/>
          </a:p>
          <a:p>
            <a:pPr defTabSz="914400">
              <a:lnSpc>
                <a:spcPct val="80000"/>
              </a:lnSpc>
              <a:defRPr/>
            </a:pPr>
            <a:r>
              <a:rPr lang="en-US" altLang="en-US" sz="2400" dirty="0"/>
              <a:t> </a:t>
            </a:r>
          </a:p>
          <a:p>
            <a:pPr marL="342900" lvl="0" indent="-342900" defTabSz="914400">
              <a:lnSpc>
                <a:spcPct val="80000"/>
              </a:lnSpc>
              <a:buFont typeface="Arial" panose="020B0604020202020204" pitchFamily="34" charset="0"/>
              <a:buChar char="•"/>
              <a:defRPr/>
            </a:pPr>
            <a:endParaRPr lang="en-US" altLang="en-US" sz="2400" dirty="0">
              <a:solidFill>
                <a:prstClr val="black"/>
              </a:solidFill>
              <a:latin typeface="Palatino Linotype"/>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83" y="187034"/>
            <a:ext cx="133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417" y="187034"/>
            <a:ext cx="133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fontScale="90000"/>
          </a:bodyPr>
          <a:lstStyle/>
          <a:p>
            <a:r>
              <a:rPr lang="en-US" b="1" dirty="0">
                <a:solidFill>
                  <a:prstClr val="black"/>
                </a:solidFill>
              </a:rPr>
              <a:t>What Does the Clery Act Require Universities to Do?</a:t>
            </a:r>
            <a:br>
              <a:rPr lang="en-US" b="1" dirty="0">
                <a:solidFill>
                  <a:prstClr val="black"/>
                </a:solidFill>
              </a:rPr>
            </a:br>
            <a:endParaRPr lang="en-US" dirty="0"/>
          </a:p>
        </p:txBody>
      </p:sp>
      <p:sp>
        <p:nvSpPr>
          <p:cNvPr id="6" name="Content Placeholder 5"/>
          <p:cNvSpPr>
            <a:spLocks noGrp="1"/>
          </p:cNvSpPr>
          <p:nvPr>
            <p:ph sz="half" idx="1"/>
          </p:nvPr>
        </p:nvSpPr>
        <p:spPr/>
        <p:txBody>
          <a:bodyPr>
            <a:normAutofit fontScale="77500" lnSpcReduction="20000"/>
          </a:bodyPr>
          <a:lstStyle/>
          <a:p>
            <a:r>
              <a:rPr lang="en-US" altLang="en-US" dirty="0">
                <a:solidFill>
                  <a:prstClr val="black"/>
                </a:solidFill>
              </a:rPr>
              <a:t>Publish and distribute an annual Campus Security report by October 1</a:t>
            </a:r>
            <a:r>
              <a:rPr lang="en-US" altLang="en-US" baseline="30000" dirty="0">
                <a:solidFill>
                  <a:prstClr val="black"/>
                </a:solidFill>
              </a:rPr>
              <a:t>st</a:t>
            </a:r>
            <a:r>
              <a:rPr lang="en-US" altLang="en-US" dirty="0">
                <a:solidFill>
                  <a:prstClr val="black"/>
                </a:solidFill>
              </a:rPr>
              <a:t> of each year that documents specific crime and arrest statistics;</a:t>
            </a:r>
          </a:p>
          <a:p>
            <a:r>
              <a:rPr lang="en-US" altLang="en-US" dirty="0"/>
              <a:t>Inform prospective students and employees about the Campus Security Report.</a:t>
            </a:r>
          </a:p>
          <a:p>
            <a:r>
              <a:rPr lang="en-US" altLang="en-US" dirty="0"/>
              <a:t>Notify the campus in a timely way of crimes that threaten safety.</a:t>
            </a:r>
          </a:p>
          <a:p>
            <a:r>
              <a:rPr lang="en-US" altLang="en-US" dirty="0"/>
              <a:t>Support and keep an up-to-date daily log of all reported crimes.</a:t>
            </a:r>
          </a:p>
          <a:p>
            <a:endParaRPr lang="en-US" dirty="0"/>
          </a:p>
        </p:txBody>
      </p:sp>
      <p:sp>
        <p:nvSpPr>
          <p:cNvPr id="7" name="Content Placeholder 6"/>
          <p:cNvSpPr>
            <a:spLocks noGrp="1"/>
          </p:cNvSpPr>
          <p:nvPr>
            <p:ph sz="half" idx="2"/>
          </p:nvPr>
        </p:nvSpPr>
        <p:spPr/>
        <p:txBody>
          <a:bodyPr>
            <a:normAutofit fontScale="77500" lnSpcReduction="20000"/>
          </a:bodyPr>
          <a:lstStyle/>
          <a:p>
            <a:r>
              <a:rPr lang="en-US" altLang="en-US" dirty="0"/>
              <a:t>Provides new standards for investigative and conduct of student discipline.</a:t>
            </a:r>
          </a:p>
          <a:p>
            <a:r>
              <a:rPr lang="en-US" altLang="en-US" dirty="0"/>
              <a:t>Requires </a:t>
            </a:r>
            <a:r>
              <a:rPr lang="en-US" dirty="0"/>
              <a:t>Universities to Educate Students and Employees on Sexual Violence</a:t>
            </a:r>
          </a:p>
          <a:p>
            <a:r>
              <a:rPr lang="en-US" dirty="0"/>
              <a:t>Disclose missing student notification procedures</a:t>
            </a:r>
          </a:p>
          <a:p>
            <a:r>
              <a:rPr lang="en-US" altLang="en-US" dirty="0"/>
              <a:t>Provide training for Campus Security Authorities</a:t>
            </a:r>
          </a:p>
          <a:p>
            <a:r>
              <a:rPr lang="en-US" altLang="en-US" dirty="0"/>
              <a:t>Maintain a public crime log</a:t>
            </a:r>
          </a:p>
          <a:p>
            <a:r>
              <a:rPr lang="en-US" altLang="en-US" dirty="0"/>
              <a:t>Submit fire statistics to the Department of Education</a:t>
            </a:r>
          </a:p>
          <a:p>
            <a:endParaRPr lang="en-US" dirty="0"/>
          </a:p>
        </p:txBody>
      </p:sp>
    </p:spTree>
    <p:extLst>
      <p:ext uri="{BB962C8B-B14F-4D97-AF65-F5344CB8AC3E}">
        <p14:creationId xmlns:p14="http://schemas.microsoft.com/office/powerpoint/2010/main" val="130410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19100" y="-81047"/>
            <a:ext cx="5461000" cy="2308324"/>
          </a:xfrm>
          <a:prstGeom prst="rect">
            <a:avLst/>
          </a:prstGeom>
          <a:noFill/>
        </p:spPr>
        <p:txBody>
          <a:bodyPr wrap="square" rtlCol="0">
            <a:spAutoFit/>
          </a:bodyPr>
          <a:lstStyle/>
          <a:p>
            <a:pPr algn="ctr" defTabSz="914400"/>
            <a:r>
              <a:rPr lang="en-US" sz="4800" b="1" dirty="0">
                <a:solidFill>
                  <a:prstClr val="black"/>
                </a:solidFill>
              </a:rPr>
              <a:t>Consequences for Non-Compliance with the Clery Act</a:t>
            </a:r>
          </a:p>
        </p:txBody>
      </p:sp>
      <p:sp>
        <p:nvSpPr>
          <p:cNvPr id="5" name="Rectangle 4"/>
          <p:cNvSpPr/>
          <p:nvPr/>
        </p:nvSpPr>
        <p:spPr>
          <a:xfrm>
            <a:off x="357088" y="2168098"/>
            <a:ext cx="8305800" cy="3490186"/>
          </a:xfrm>
          <a:prstGeom prst="rect">
            <a:avLst/>
          </a:prstGeom>
        </p:spPr>
        <p:txBody>
          <a:bodyPr wrap="square">
            <a:spAutoFit/>
          </a:bodyPr>
          <a:lstStyle/>
          <a:p>
            <a:pPr marL="342900" lvl="0" indent="-342900">
              <a:spcBef>
                <a:spcPct val="20000"/>
              </a:spcBef>
              <a:buFont typeface="Arial" pitchFamily="34" charset="0"/>
              <a:buChar char="•"/>
              <a:defRPr/>
            </a:pPr>
            <a:r>
              <a:rPr lang="en-US" sz="2400" dirty="0">
                <a:solidFill>
                  <a:sysClr val="windowText" lastClr="000000"/>
                </a:solidFill>
              </a:rPr>
              <a:t>Department of Education can issue civil fines up to $62,689 per violation </a:t>
            </a:r>
            <a:r>
              <a:rPr lang="en-US" dirty="0">
                <a:solidFill>
                  <a:sysClr val="windowText" lastClr="000000"/>
                </a:solidFill>
              </a:rPr>
              <a:t>(total updated 04/20/2021)</a:t>
            </a:r>
          </a:p>
          <a:p>
            <a:pPr marL="342900" lvl="0" indent="-342900">
              <a:spcBef>
                <a:spcPct val="20000"/>
              </a:spcBef>
              <a:buFont typeface="Arial" pitchFamily="34" charset="0"/>
              <a:buChar char="•"/>
              <a:defRPr/>
            </a:pPr>
            <a:r>
              <a:rPr lang="en-US" sz="2400" dirty="0">
                <a:solidFill>
                  <a:sysClr val="windowText" lastClr="000000"/>
                </a:solidFill>
              </a:rPr>
              <a:t>The largest Clery Act fine imposed to date is $4.5 million in 2019 against Michigan State University</a:t>
            </a:r>
          </a:p>
          <a:p>
            <a:pPr marL="342900" lvl="0" indent="-342900">
              <a:spcBef>
                <a:spcPct val="20000"/>
              </a:spcBef>
              <a:buFont typeface="Arial" pitchFamily="34" charset="0"/>
              <a:buChar char="•"/>
              <a:defRPr/>
            </a:pPr>
            <a:r>
              <a:rPr lang="en-US" sz="2400" dirty="0">
                <a:solidFill>
                  <a:sysClr val="windowText" lastClr="000000"/>
                </a:solidFill>
              </a:rPr>
              <a:t>Suspension or limiting of the institution's Federal Aid funding</a:t>
            </a:r>
          </a:p>
          <a:p>
            <a:pPr marL="342900" lvl="0" indent="-342900">
              <a:spcBef>
                <a:spcPct val="20000"/>
              </a:spcBef>
              <a:buFont typeface="Arial" pitchFamily="34" charset="0"/>
              <a:buChar char="•"/>
              <a:defRPr/>
            </a:pPr>
            <a:r>
              <a:rPr lang="en-US" sz="2400" dirty="0">
                <a:solidFill>
                  <a:sysClr val="windowText" lastClr="000000"/>
                </a:solidFill>
              </a:rPr>
              <a:t>Final Review Determination Reports are public records</a:t>
            </a:r>
          </a:p>
          <a:p>
            <a:pPr marL="342900" lvl="0" indent="-342900">
              <a:spcBef>
                <a:spcPct val="20000"/>
              </a:spcBef>
              <a:buFont typeface="Arial" pitchFamily="34" charset="0"/>
              <a:buChar char="•"/>
              <a:defRPr/>
            </a:pPr>
            <a:r>
              <a:rPr lang="en-US" sz="2400" dirty="0">
                <a:solidFill>
                  <a:sysClr val="windowText" lastClr="000000"/>
                </a:solidFill>
              </a:rPr>
              <a:t>Negative media attention for the University</a:t>
            </a:r>
          </a:p>
          <a:p>
            <a:pPr lvl="0">
              <a:spcBef>
                <a:spcPct val="20000"/>
              </a:spcBef>
              <a:defRPr/>
            </a:pPr>
            <a:endParaRPr lang="en-US" sz="2800" dirty="0">
              <a:solidFill>
                <a:sysClr val="windowText" lastClr="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0" y="283428"/>
            <a:ext cx="2363688" cy="1579374"/>
          </a:xfrm>
          <a:prstGeom prst="rect">
            <a:avLst/>
          </a:prstGeom>
        </p:spPr>
      </p:pic>
    </p:spTree>
    <p:extLst>
      <p:ext uri="{BB962C8B-B14F-4D97-AF65-F5344CB8AC3E}">
        <p14:creationId xmlns:p14="http://schemas.microsoft.com/office/powerpoint/2010/main" val="39977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4000" cy="6858000"/>
          </a:xfrm>
          <a:prstGeom prst="rect">
            <a:avLst/>
          </a:prstGeom>
        </p:spPr>
      </p:pic>
      <p:sp>
        <p:nvSpPr>
          <p:cNvPr id="3" name="Rectangle 2"/>
          <p:cNvSpPr/>
          <p:nvPr/>
        </p:nvSpPr>
        <p:spPr>
          <a:xfrm>
            <a:off x="838252" y="176074"/>
            <a:ext cx="7568610" cy="523220"/>
          </a:xfrm>
          <a:prstGeom prst="rect">
            <a:avLst/>
          </a:prstGeom>
        </p:spPr>
        <p:txBody>
          <a:bodyPr wrap="none">
            <a:spAutoFit/>
          </a:bodyPr>
          <a:lstStyle/>
          <a:p>
            <a:pPr lvl="0" defTabSz="914400" eaLnBrk="0" fontAlgn="base" hangingPunct="0">
              <a:spcBef>
                <a:spcPct val="0"/>
              </a:spcBef>
              <a:spcAft>
                <a:spcPct val="0"/>
              </a:spcAft>
            </a:pPr>
            <a:r>
              <a:rPr lang="en-US" sz="2800" b="1" dirty="0">
                <a:solidFill>
                  <a:srgbClr val="000000"/>
                </a:solidFill>
                <a:latin typeface="+mj-lt"/>
              </a:rPr>
              <a:t>So what Does The Clery Act Have To Do With Me?</a:t>
            </a:r>
          </a:p>
        </p:txBody>
      </p:sp>
      <p:pic>
        <p:nvPicPr>
          <p:cNvPr id="5" name="Picture 3" descr="C:\Users\slbequette\Desktop\jeanne c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1426">
            <a:off x="220500" y="992285"/>
            <a:ext cx="2132907" cy="33178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07275" y="779044"/>
            <a:ext cx="6252261" cy="4413516"/>
          </a:xfrm>
          <a:prstGeom prst="rect">
            <a:avLst/>
          </a:prstGeom>
        </p:spPr>
        <p:txBody>
          <a:bodyPr wrap="square">
            <a:spAutoFit/>
          </a:bodyPr>
          <a:lstStyle/>
          <a:p>
            <a:pPr marL="342900" lvl="0" indent="-342900" defTabSz="914400" eaLnBrk="0" fontAlgn="base" hangingPunct="0">
              <a:spcBef>
                <a:spcPct val="20000"/>
              </a:spcBef>
              <a:spcAft>
                <a:spcPct val="25000"/>
              </a:spcAft>
              <a:buFontTx/>
              <a:buChar char="•"/>
            </a:pPr>
            <a:r>
              <a:rPr lang="en-US" sz="2400" dirty="0">
                <a:solidFill>
                  <a:srgbClr val="000000"/>
                </a:solidFill>
              </a:rPr>
              <a:t>Many crime victims, especially involving sexual assault don’t feel comfortable reporting crimes and incidents, to Public Safety or Law Enforcement.</a:t>
            </a:r>
          </a:p>
          <a:p>
            <a:pPr marL="342900" lvl="0" indent="-342900" defTabSz="914400" eaLnBrk="0" fontAlgn="base" hangingPunct="0">
              <a:spcBef>
                <a:spcPct val="20000"/>
              </a:spcBef>
              <a:spcAft>
                <a:spcPct val="25000"/>
              </a:spcAft>
              <a:buFontTx/>
              <a:buChar char="•"/>
            </a:pPr>
            <a:r>
              <a:rPr lang="en-US" sz="2400" dirty="0">
                <a:solidFill>
                  <a:srgbClr val="000000"/>
                </a:solidFill>
              </a:rPr>
              <a:t>This is why, the Clery Act, requires institutions to collect crime reports from a variety of individuals and organizations that Clery considers to be </a:t>
            </a:r>
            <a:r>
              <a:rPr lang="en-US" sz="2400" b="1" i="1" dirty="0">
                <a:solidFill>
                  <a:srgbClr val="000000"/>
                </a:solidFill>
              </a:rPr>
              <a:t>“Campus Security Authorities” (CSA).</a:t>
            </a:r>
          </a:p>
          <a:p>
            <a:pPr marL="342900" lvl="0" indent="-342900" defTabSz="914400" eaLnBrk="0" fontAlgn="base" hangingPunct="0">
              <a:spcBef>
                <a:spcPct val="20000"/>
              </a:spcBef>
              <a:spcAft>
                <a:spcPct val="25000"/>
              </a:spcAft>
              <a:buFontTx/>
              <a:buChar char="•"/>
            </a:pPr>
            <a:r>
              <a:rPr lang="en-US" sz="4000" b="1" i="1" dirty="0">
                <a:solidFill>
                  <a:srgbClr val="000000"/>
                </a:solidFill>
              </a:rPr>
              <a:t>That’s where you come in!</a:t>
            </a:r>
          </a:p>
        </p:txBody>
      </p:sp>
    </p:spTree>
    <p:extLst>
      <p:ext uri="{BB962C8B-B14F-4D97-AF65-F5344CB8AC3E}">
        <p14:creationId xmlns:p14="http://schemas.microsoft.com/office/powerpoint/2010/main" val="214411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a:spLocks noChangeArrowheads="1"/>
          </p:cNvSpPr>
          <p:nvPr/>
        </p:nvSpPr>
        <p:spPr bwMode="auto">
          <a:xfrm>
            <a:off x="0" y="145328"/>
            <a:ext cx="9117291" cy="892579"/>
          </a:xfrm>
          <a:prstGeom prst="rect">
            <a:avLst/>
          </a:prstGeom>
          <a:noFill/>
          <a:ln w="9525">
            <a:noFill/>
            <a:miter lim="800000"/>
            <a:headEnd/>
            <a:tailEn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3600" b="1" dirty="0">
                <a:latin typeface="+mn-lt"/>
              </a:rPr>
              <a:t>What makes me a Campus Security Authority?</a:t>
            </a:r>
          </a:p>
        </p:txBody>
      </p:sp>
      <p:sp>
        <p:nvSpPr>
          <p:cNvPr id="6" name="Rectangle 3"/>
          <p:cNvSpPr txBox="1">
            <a:spLocks noChangeArrowheads="1"/>
          </p:cNvSpPr>
          <p:nvPr/>
        </p:nvSpPr>
        <p:spPr>
          <a:xfrm>
            <a:off x="497032" y="1735548"/>
            <a:ext cx="4551218" cy="3144183"/>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3600" dirty="0">
                <a:solidFill>
                  <a:prstClr val="black"/>
                </a:solidFill>
              </a:rPr>
              <a:t>You may be designated as a CSA due to your </a:t>
            </a:r>
            <a:r>
              <a:rPr lang="en-US" sz="3600" b="1" i="1" dirty="0">
                <a:solidFill>
                  <a:prstClr val="black"/>
                </a:solidFill>
              </a:rPr>
              <a:t>position, function or role </a:t>
            </a:r>
            <a:r>
              <a:rPr lang="en-US" sz="3600" dirty="0">
                <a:solidFill>
                  <a:prstClr val="black"/>
                </a:solidFill>
              </a:rPr>
              <a:t>at the University of Southern Indiana </a:t>
            </a:r>
          </a:p>
          <a:p>
            <a:pPr marL="0" indent="0">
              <a:buNone/>
              <a:defRPr/>
            </a:pPr>
            <a:endParaRPr lang="en-US" sz="2400" dirty="0">
              <a:solidFill>
                <a:prstClr val="black"/>
              </a:solidFill>
              <a:latin typeface="Palatino Linotype"/>
            </a:endParaRPr>
          </a:p>
        </p:txBody>
      </p:sp>
      <p:pic>
        <p:nvPicPr>
          <p:cNvPr id="1028" name="Picture 4" descr="Clery Act and Crime Repor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281" y="1103745"/>
            <a:ext cx="32385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 up of a sign&#10;&#10;Description automatically generated">
            <a:extLst>
              <a:ext uri="{FF2B5EF4-FFF2-40B4-BE49-F238E27FC236}">
                <a16:creationId xmlns:a16="http://schemas.microsoft.com/office/drawing/2014/main" id="{A01487D0-A0FF-4C4E-AE76-4CFF3363E9B6}"/>
              </a:ext>
            </a:extLst>
          </p:cNvPr>
          <p:cNvPicPr>
            <a:picLocks noChangeAspect="1"/>
          </p:cNvPicPr>
          <p:nvPr/>
        </p:nvPicPr>
        <p:blipFill>
          <a:blip r:embed="rId4"/>
          <a:stretch>
            <a:fillRect/>
          </a:stretch>
        </p:blipFill>
        <p:spPr>
          <a:xfrm>
            <a:off x="7785000" y="4737387"/>
            <a:ext cx="1071677" cy="1152144"/>
          </a:xfrm>
          <a:prstGeom prst="rect">
            <a:avLst/>
          </a:prstGeom>
        </p:spPr>
      </p:pic>
    </p:spTree>
    <p:extLst>
      <p:ext uri="{BB962C8B-B14F-4D97-AF65-F5344CB8AC3E}">
        <p14:creationId xmlns:p14="http://schemas.microsoft.com/office/powerpoint/2010/main" val="353827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a:spLocks noChangeArrowheads="1"/>
          </p:cNvSpPr>
          <p:nvPr/>
        </p:nvSpPr>
        <p:spPr bwMode="auto">
          <a:xfrm>
            <a:off x="0" y="145328"/>
            <a:ext cx="9117291" cy="892579"/>
          </a:xfrm>
          <a:prstGeom prst="rect">
            <a:avLst/>
          </a:prstGeom>
          <a:noFill/>
          <a:ln w="9525">
            <a:noFill/>
            <a:miter lim="800000"/>
            <a:headEnd/>
            <a:tailEn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3600" b="1" dirty="0">
                <a:latin typeface="+mn-lt"/>
              </a:rPr>
              <a:t>What makes me a Campus Security Authority?</a:t>
            </a:r>
          </a:p>
        </p:txBody>
      </p:sp>
      <p:sp>
        <p:nvSpPr>
          <p:cNvPr id="6" name="Rectangle 3"/>
          <p:cNvSpPr txBox="1">
            <a:spLocks noChangeArrowheads="1"/>
          </p:cNvSpPr>
          <p:nvPr/>
        </p:nvSpPr>
        <p:spPr>
          <a:xfrm>
            <a:off x="360218" y="1260763"/>
            <a:ext cx="4551218" cy="4525963"/>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solidFill>
                  <a:prstClr val="black"/>
                </a:solidFill>
              </a:rPr>
              <a:t>The law defines four categories of Campus Security Authorities</a:t>
            </a:r>
            <a:r>
              <a:rPr lang="en-US" sz="2000" dirty="0">
                <a:solidFill>
                  <a:prstClr val="black"/>
                </a:solidFill>
              </a:rPr>
              <a:t>:</a:t>
            </a:r>
          </a:p>
          <a:p>
            <a:pPr marL="914400" lvl="1" indent="-457200">
              <a:buClr>
                <a:srgbClr val="6076B4"/>
              </a:buClr>
              <a:buFont typeface="+mj-lt"/>
              <a:buAutoNum type="arabicPeriod"/>
              <a:defRPr/>
            </a:pPr>
            <a:r>
              <a:rPr lang="en-US" sz="2000" b="1" dirty="0">
                <a:solidFill>
                  <a:prstClr val="black"/>
                </a:solidFill>
              </a:rPr>
              <a:t>Police/Public Safety officials.</a:t>
            </a:r>
          </a:p>
          <a:p>
            <a:pPr marL="914400" lvl="1" indent="-457200">
              <a:buClr>
                <a:srgbClr val="6076B4"/>
              </a:buClr>
              <a:buFont typeface="+mj-lt"/>
              <a:buAutoNum type="arabicPeriod"/>
              <a:defRPr/>
            </a:pPr>
            <a:r>
              <a:rPr lang="en-US" sz="2000" b="1" dirty="0">
                <a:solidFill>
                  <a:prstClr val="black"/>
                </a:solidFill>
              </a:rPr>
              <a:t>Non-police individuals responsible for monitoring university property </a:t>
            </a:r>
          </a:p>
          <a:p>
            <a:pPr marL="914400" lvl="1" indent="-457200">
              <a:buClr>
                <a:srgbClr val="6076B4"/>
              </a:buClr>
              <a:buFont typeface="+mj-lt"/>
              <a:buAutoNum type="arabicPeriod"/>
              <a:defRPr/>
            </a:pPr>
            <a:r>
              <a:rPr lang="en-US" sz="2000" b="1" dirty="0">
                <a:solidFill>
                  <a:prstClr val="black"/>
                </a:solidFill>
              </a:rPr>
              <a:t>People/offices designated by the University to whom crimes should be reported </a:t>
            </a:r>
          </a:p>
          <a:p>
            <a:pPr marL="914400" lvl="1" indent="-457200">
              <a:buClr>
                <a:srgbClr val="6076B4"/>
              </a:buClr>
              <a:buFont typeface="+mj-lt"/>
              <a:buAutoNum type="arabicPeriod"/>
              <a:defRPr/>
            </a:pPr>
            <a:r>
              <a:rPr lang="en-US" sz="2000" b="1" i="1" dirty="0">
                <a:solidFill>
                  <a:prstClr val="black"/>
                </a:solidFill>
              </a:rPr>
              <a:t>“Officials with significant responsibility for students and/or campus activities” </a:t>
            </a:r>
          </a:p>
          <a:p>
            <a:pPr marL="457200" indent="-457200">
              <a:buFont typeface="+mj-lt"/>
              <a:buAutoNum type="arabicPeriod"/>
              <a:defRPr/>
            </a:pPr>
            <a:endParaRPr lang="en-US" sz="2400" dirty="0">
              <a:solidFill>
                <a:prstClr val="black"/>
              </a:solidFill>
              <a:latin typeface="Palatino Linotype"/>
            </a:endParaRPr>
          </a:p>
        </p:txBody>
      </p:sp>
      <p:pic>
        <p:nvPicPr>
          <p:cNvPr id="1028" name="Picture 4" descr="Clery Act and Crime Repor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281" y="1103745"/>
            <a:ext cx="3238500" cy="18097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27331" y="3357403"/>
            <a:ext cx="4267200" cy="1692771"/>
          </a:xfrm>
          <a:prstGeom prst="rect">
            <a:avLst/>
          </a:prstGeom>
        </p:spPr>
        <p:txBody>
          <a:bodyPr wrap="square">
            <a:spAutoFit/>
          </a:bodyPr>
          <a:lstStyle/>
          <a:p>
            <a:pPr marL="342900" indent="-342900" defTabSz="914400">
              <a:buFont typeface="Wingdings" panose="05000000000000000000" pitchFamily="2" charset="2"/>
              <a:buChar char="§"/>
            </a:pPr>
            <a:r>
              <a:rPr lang="en-US" sz="2400" b="1" i="1" dirty="0">
                <a:solidFill>
                  <a:prstClr val="black"/>
                </a:solidFill>
              </a:rPr>
              <a:t>An official is defined as </a:t>
            </a:r>
            <a:r>
              <a:rPr lang="en-US" sz="2000" dirty="0">
                <a:solidFill>
                  <a:prstClr val="black"/>
                </a:solidFill>
              </a:rPr>
              <a:t>any person who has the authority and the duty to take action or respond to particular issues on behalf of the institution. </a:t>
            </a:r>
          </a:p>
        </p:txBody>
      </p:sp>
    </p:spTree>
    <p:extLst>
      <p:ext uri="{BB962C8B-B14F-4D97-AF65-F5344CB8AC3E}">
        <p14:creationId xmlns:p14="http://schemas.microsoft.com/office/powerpoint/2010/main" val="3609900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526473" y="381678"/>
            <a:ext cx="8091054" cy="1865126"/>
          </a:xfrm>
          <a:prstGeom prst="rect">
            <a:avLst/>
          </a:prstGeom>
        </p:spPr>
        <p:txBody>
          <a:bodyPr wrap="square">
            <a:spAutoFit/>
          </a:bodyPr>
          <a:lstStyle/>
          <a:p>
            <a:pPr marL="342900" lvl="0" indent="-342900" defTabSz="914400" eaLnBrk="0" fontAlgn="base" hangingPunct="0">
              <a:lnSpc>
                <a:spcPct val="90000"/>
              </a:lnSpc>
              <a:spcBef>
                <a:spcPct val="20000"/>
              </a:spcBef>
              <a:spcAft>
                <a:spcPct val="25000"/>
              </a:spcAft>
            </a:pPr>
            <a:r>
              <a:rPr lang="en-US" sz="3200" b="1" u="sng" dirty="0">
                <a:solidFill>
                  <a:srgbClr val="000000"/>
                </a:solidFill>
              </a:rPr>
              <a:t>Category 1</a:t>
            </a:r>
            <a:r>
              <a:rPr lang="en-US" sz="3200" b="1" dirty="0">
                <a:solidFill>
                  <a:srgbClr val="000000"/>
                </a:solidFill>
              </a:rPr>
              <a:t> – Police/Public Safety Officials</a:t>
            </a:r>
            <a:endParaRPr lang="en-US" sz="3200" b="1" u="sng" dirty="0">
              <a:solidFill>
                <a:srgbClr val="000000"/>
              </a:solidFill>
            </a:endParaRPr>
          </a:p>
          <a:p>
            <a:pPr marL="342900" lvl="0" indent="-342900" defTabSz="914400" eaLnBrk="0" fontAlgn="base" hangingPunct="0">
              <a:lnSpc>
                <a:spcPct val="90000"/>
              </a:lnSpc>
              <a:spcBef>
                <a:spcPct val="20000"/>
              </a:spcBef>
              <a:spcAft>
                <a:spcPct val="25000"/>
              </a:spcAft>
              <a:buClr>
                <a:srgbClr val="B50C00"/>
              </a:buClr>
              <a:buFont typeface="Wingdings" pitchFamily="2" charset="2"/>
              <a:buChar char="§"/>
            </a:pPr>
            <a:r>
              <a:rPr lang="en-US" sz="3200" dirty="0">
                <a:solidFill>
                  <a:srgbClr val="000000"/>
                </a:solidFill>
              </a:rPr>
              <a:t>All Staff of USI Public Safety </a:t>
            </a:r>
          </a:p>
          <a:p>
            <a:pPr marL="342900" lvl="0" indent="-342900" defTabSz="914400" eaLnBrk="0" fontAlgn="base" hangingPunct="0">
              <a:lnSpc>
                <a:spcPct val="90000"/>
              </a:lnSpc>
              <a:spcBef>
                <a:spcPct val="20000"/>
              </a:spcBef>
              <a:spcAft>
                <a:spcPct val="25000"/>
              </a:spcAft>
              <a:buClr>
                <a:srgbClr val="B50C00"/>
              </a:buClr>
              <a:buFont typeface="Wingdings" pitchFamily="2" charset="2"/>
              <a:buChar char="§"/>
            </a:pPr>
            <a:r>
              <a:rPr lang="en-US" sz="3200" dirty="0">
                <a:solidFill>
                  <a:srgbClr val="000000"/>
                </a:solidFill>
              </a:rPr>
              <a:t>All Sheriff deputies working on campus</a:t>
            </a:r>
          </a:p>
        </p:txBody>
      </p:sp>
      <p:pic>
        <p:nvPicPr>
          <p:cNvPr id="1026" name="Picture 2" descr="H:\Clery Act\CSA Training\2015 CSA Training\USI 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27" y="2825986"/>
            <a:ext cx="2349500" cy="2349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lbequette\Desktop\PS ve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388" y="2893789"/>
            <a:ext cx="3989745" cy="221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962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7425</TotalTime>
  <Words>2011</Words>
  <Application>Microsoft Office PowerPoint</Application>
  <PresentationFormat>On-screen Show (4:3)</PresentationFormat>
  <Paragraphs>204</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BentonSansBold</vt:lpstr>
      <vt:lpstr>BentonSansRegular</vt:lpstr>
      <vt:lpstr>Calibri</vt:lpstr>
      <vt:lpstr>Century Gothic</vt:lpstr>
      <vt:lpstr>Garamond</vt:lpstr>
      <vt:lpstr>Palatino Linotype</vt:lpstr>
      <vt:lpstr>Wingdings</vt:lpstr>
      <vt:lpstr>Office Theme</vt:lpstr>
      <vt:lpstr>PowerPoint Presentation</vt:lpstr>
      <vt:lpstr>PowerPoint Presentation</vt:lpstr>
      <vt:lpstr>PowerPoint Presentation</vt:lpstr>
      <vt:lpstr>What Does the Clery Act Require Universities to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HATE CRIMES</vt:lpstr>
      <vt:lpstr>Violence Against Women (VAWA) Reauthorization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Southern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Norrick</dc:creator>
  <cp:lastModifiedBy>Preston, Samuel F</cp:lastModifiedBy>
  <cp:revision>103</cp:revision>
  <dcterms:created xsi:type="dcterms:W3CDTF">2014-04-10T15:03:55Z</dcterms:created>
  <dcterms:modified xsi:type="dcterms:W3CDTF">2022-10-19T17:41:18Z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932cc9-dea4-49e2-bfe2-7f42b17a9d2b_Enabled">
    <vt:lpwstr>True</vt:lpwstr>
  </property>
  <property fmtid="{D5CDD505-2E9C-101B-9397-08002B2CF9AE}" pid="3" name="MSIP_Label_93932cc9-dea4-49e2-bfe2-7f42b17a9d2b_SiteId">
    <vt:lpwstr>ae1d882c-786b-492c-9095-3d81d0a2f615</vt:lpwstr>
  </property>
  <property fmtid="{D5CDD505-2E9C-101B-9397-08002B2CF9AE}" pid="4" name="MSIP_Label_93932cc9-dea4-49e2-bfe2-7f42b17a9d2b_SetDate">
    <vt:lpwstr>2019-09-09T17:58:42.9524942Z</vt:lpwstr>
  </property>
  <property fmtid="{D5CDD505-2E9C-101B-9397-08002B2CF9AE}" pid="5" name="MSIP_Label_93932cc9-dea4-49e2-bfe2-7f42b17a9d2b_Name">
    <vt:lpwstr>USI Internal</vt:lpwstr>
  </property>
  <property fmtid="{D5CDD505-2E9C-101B-9397-08002B2CF9AE}" pid="6" name="MSIP_Label_93932cc9-dea4-49e2-bfe2-7f42b17a9d2b_ActionId">
    <vt:lpwstr>987807ce-36f2-49c2-98d9-365babd31eb8</vt:lpwstr>
  </property>
  <property fmtid="{D5CDD505-2E9C-101B-9397-08002B2CF9AE}" pid="7" name="MSIP_Label_93932cc9-dea4-49e2-bfe2-7f42b17a9d2b_Extended_MSFT_Method">
    <vt:lpwstr>Automatic</vt:lpwstr>
  </property>
  <property fmtid="{D5CDD505-2E9C-101B-9397-08002B2CF9AE}" pid="8" name="Sensitivity">
    <vt:lpwstr>USI Internal</vt:lpwstr>
  </property>
</Properties>
</file>